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1"/>
  </p:notesMasterIdLst>
  <p:sldIdLst>
    <p:sldId id="548" r:id="rId2"/>
    <p:sldId id="554" r:id="rId3"/>
    <p:sldId id="547" r:id="rId4"/>
    <p:sldId id="566" r:id="rId5"/>
    <p:sldId id="615" r:id="rId6"/>
    <p:sldId id="556" r:id="rId7"/>
    <p:sldId id="655" r:id="rId8"/>
    <p:sldId id="656" r:id="rId9"/>
    <p:sldId id="561" r:id="rId10"/>
    <p:sldId id="613" r:id="rId11"/>
    <p:sldId id="576" r:id="rId12"/>
    <p:sldId id="563" r:id="rId13"/>
    <p:sldId id="549" r:id="rId14"/>
    <p:sldId id="616" r:id="rId15"/>
    <p:sldId id="617" r:id="rId16"/>
    <p:sldId id="570" r:id="rId17"/>
    <p:sldId id="557" r:id="rId18"/>
    <p:sldId id="567" r:id="rId19"/>
    <p:sldId id="618" r:id="rId20"/>
    <p:sldId id="580" r:id="rId21"/>
    <p:sldId id="571" r:id="rId22"/>
    <p:sldId id="579" r:id="rId23"/>
    <p:sldId id="578" r:id="rId24"/>
    <p:sldId id="614" r:id="rId25"/>
    <p:sldId id="588" r:id="rId26"/>
    <p:sldId id="586" r:id="rId27"/>
    <p:sldId id="593" r:id="rId28"/>
    <p:sldId id="595" r:id="rId29"/>
    <p:sldId id="610" r:id="rId30"/>
  </p:sldIdLst>
  <p:sldSz cx="12192000" cy="6858000"/>
  <p:notesSz cx="6858000" cy="9144000"/>
  <p:custDataLst>
    <p:tags r:id="rId32"/>
  </p:custDataLst>
  <p:defaultTex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86">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286"/>
    <a:srgbClr val="A50021"/>
    <a:srgbClr val="ACCFFA"/>
    <a:srgbClr val="4E99F4"/>
    <a:srgbClr val="4FCCF3"/>
    <a:srgbClr val="624EF6"/>
    <a:srgbClr val="FDC4A5"/>
    <a:srgbClr val="D7F5FF"/>
    <a:srgbClr val="CFEFFF"/>
    <a:srgbClr val="518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6" autoAdjust="0"/>
    <p:restoredTop sz="88063" autoAdjust="0"/>
  </p:normalViewPr>
  <p:slideViewPr>
    <p:cSldViewPr snapToGrid="0">
      <p:cViewPr varScale="1">
        <p:scale>
          <a:sx n="97" d="100"/>
          <a:sy n="97" d="100"/>
        </p:scale>
        <p:origin x="416" y="64"/>
      </p:cViewPr>
      <p:guideLst>
        <p:guide orient="horz" pos="2186"/>
        <p:guide pos="2882"/>
      </p:guideLst>
    </p:cSldViewPr>
  </p:slideViewPr>
  <p:notesTextViewPr>
    <p:cViewPr>
      <p:scale>
        <a:sx n="1" d="1"/>
        <a:sy n="1" d="1"/>
      </p:scale>
      <p:origin x="0" y="0"/>
    </p:cViewPr>
  </p:notesTextViewPr>
  <p:gridSpacing cx="72003" cy="7200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spcBef>
                <a:spcPts val="0"/>
              </a:spcBef>
              <a:spcAft>
                <a:spcPts val="0"/>
              </a:spcAft>
              <a:buFontTx/>
              <a:buNone/>
              <a:defRPr sz="1200" smtClean="0">
                <a:latin typeface="+mn-lt"/>
                <a:ea typeface="+mn-ea"/>
              </a:defRPr>
            </a:lvl1pPr>
          </a:lstStyle>
          <a:p>
            <a:pPr>
              <a:defRPr/>
            </a:pPr>
            <a:fld id="{690D106B-2F15-4F0C-AFED-C291BDAE9F90}" type="datetimeFigureOut">
              <a:rPr lang="zh-CN" altLang="en-US"/>
              <a:pPr>
                <a:defRPr/>
              </a:pPr>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8E1D667C-B09D-4893-B516-4B803A103CC3}" type="slidenum">
              <a:rPr lang="zh-CN" altLang="en-US"/>
              <a:pPr/>
              <a:t>‹#›</a:t>
            </a:fld>
            <a:endParaRPr lang="zh-CN" altLang="en-US"/>
          </a:p>
        </p:txBody>
      </p:sp>
    </p:spTree>
    <p:extLst>
      <p:ext uri="{BB962C8B-B14F-4D97-AF65-F5344CB8AC3E}">
        <p14:creationId xmlns:p14="http://schemas.microsoft.com/office/powerpoint/2010/main" val="2622783905"/>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a:t>
            </a:fld>
            <a:endParaRPr lang="zh-CN" altLang="en-US"/>
          </a:p>
        </p:txBody>
      </p:sp>
    </p:spTree>
    <p:extLst>
      <p:ext uri="{BB962C8B-B14F-4D97-AF65-F5344CB8AC3E}">
        <p14:creationId xmlns:p14="http://schemas.microsoft.com/office/powerpoint/2010/main" val="4149744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10</a:t>
            </a:fld>
            <a:endParaRPr lang="zh-CN" altLang="en-US"/>
          </a:p>
        </p:txBody>
      </p:sp>
    </p:spTree>
    <p:extLst>
      <p:ext uri="{BB962C8B-B14F-4D97-AF65-F5344CB8AC3E}">
        <p14:creationId xmlns:p14="http://schemas.microsoft.com/office/powerpoint/2010/main" val="1240798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11</a:t>
            </a:fld>
            <a:endParaRPr lang="zh-CN" altLang="en-US"/>
          </a:p>
        </p:txBody>
      </p:sp>
    </p:spTree>
    <p:extLst>
      <p:ext uri="{BB962C8B-B14F-4D97-AF65-F5344CB8AC3E}">
        <p14:creationId xmlns:p14="http://schemas.microsoft.com/office/powerpoint/2010/main" val="350679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12</a:t>
            </a:fld>
            <a:endParaRPr lang="zh-CN" altLang="en-US"/>
          </a:p>
        </p:txBody>
      </p:sp>
    </p:spTree>
    <p:extLst>
      <p:ext uri="{BB962C8B-B14F-4D97-AF65-F5344CB8AC3E}">
        <p14:creationId xmlns:p14="http://schemas.microsoft.com/office/powerpoint/2010/main" val="397872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13</a:t>
            </a:fld>
            <a:endParaRPr lang="zh-CN" altLang="en-US"/>
          </a:p>
        </p:txBody>
      </p:sp>
    </p:spTree>
    <p:extLst>
      <p:ext uri="{BB962C8B-B14F-4D97-AF65-F5344CB8AC3E}">
        <p14:creationId xmlns:p14="http://schemas.microsoft.com/office/powerpoint/2010/main" val="404009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14</a:t>
            </a:fld>
            <a:endParaRPr lang="zh-CN" altLang="en-US"/>
          </a:p>
        </p:txBody>
      </p:sp>
    </p:spTree>
    <p:extLst>
      <p:ext uri="{BB962C8B-B14F-4D97-AF65-F5344CB8AC3E}">
        <p14:creationId xmlns:p14="http://schemas.microsoft.com/office/powerpoint/2010/main" val="173425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15</a:t>
            </a:fld>
            <a:endParaRPr lang="zh-CN" altLang="en-US"/>
          </a:p>
        </p:txBody>
      </p:sp>
    </p:spTree>
    <p:extLst>
      <p:ext uri="{BB962C8B-B14F-4D97-AF65-F5344CB8AC3E}">
        <p14:creationId xmlns:p14="http://schemas.microsoft.com/office/powerpoint/2010/main" val="3625135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16</a:t>
            </a:fld>
            <a:endParaRPr lang="zh-CN" altLang="en-US"/>
          </a:p>
        </p:txBody>
      </p:sp>
    </p:spTree>
    <p:extLst>
      <p:ext uri="{BB962C8B-B14F-4D97-AF65-F5344CB8AC3E}">
        <p14:creationId xmlns:p14="http://schemas.microsoft.com/office/powerpoint/2010/main" val="428011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17</a:t>
            </a:fld>
            <a:endParaRPr lang="zh-CN" altLang="en-US"/>
          </a:p>
        </p:txBody>
      </p:sp>
    </p:spTree>
    <p:extLst>
      <p:ext uri="{BB962C8B-B14F-4D97-AF65-F5344CB8AC3E}">
        <p14:creationId xmlns:p14="http://schemas.microsoft.com/office/powerpoint/2010/main" val="4133592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18</a:t>
            </a:fld>
            <a:endParaRPr lang="zh-CN" altLang="en-US"/>
          </a:p>
        </p:txBody>
      </p:sp>
    </p:spTree>
    <p:extLst>
      <p:ext uri="{BB962C8B-B14F-4D97-AF65-F5344CB8AC3E}">
        <p14:creationId xmlns:p14="http://schemas.microsoft.com/office/powerpoint/2010/main" val="1335604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19</a:t>
            </a:fld>
            <a:endParaRPr lang="zh-CN" altLang="en-US"/>
          </a:p>
        </p:txBody>
      </p:sp>
    </p:spTree>
    <p:extLst>
      <p:ext uri="{BB962C8B-B14F-4D97-AF65-F5344CB8AC3E}">
        <p14:creationId xmlns:p14="http://schemas.microsoft.com/office/powerpoint/2010/main" val="176832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C9ED8497-B92D-4F10-9C19-BBA738FC3D23}"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6084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20</a:t>
            </a:fld>
            <a:endParaRPr lang="zh-CN" altLang="en-US"/>
          </a:p>
        </p:txBody>
      </p:sp>
    </p:spTree>
    <p:extLst>
      <p:ext uri="{BB962C8B-B14F-4D97-AF65-F5344CB8AC3E}">
        <p14:creationId xmlns:p14="http://schemas.microsoft.com/office/powerpoint/2010/main" val="85200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21</a:t>
            </a:fld>
            <a:endParaRPr lang="zh-CN" altLang="en-US"/>
          </a:p>
        </p:txBody>
      </p:sp>
    </p:spTree>
    <p:extLst>
      <p:ext uri="{BB962C8B-B14F-4D97-AF65-F5344CB8AC3E}">
        <p14:creationId xmlns:p14="http://schemas.microsoft.com/office/powerpoint/2010/main" val="3179150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22</a:t>
            </a:fld>
            <a:endParaRPr lang="zh-CN" altLang="en-US"/>
          </a:p>
        </p:txBody>
      </p:sp>
    </p:spTree>
    <p:extLst>
      <p:ext uri="{BB962C8B-B14F-4D97-AF65-F5344CB8AC3E}">
        <p14:creationId xmlns:p14="http://schemas.microsoft.com/office/powerpoint/2010/main" val="110091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23</a:t>
            </a:fld>
            <a:endParaRPr lang="zh-CN" altLang="en-US"/>
          </a:p>
        </p:txBody>
      </p:sp>
    </p:spTree>
    <p:extLst>
      <p:ext uri="{BB962C8B-B14F-4D97-AF65-F5344CB8AC3E}">
        <p14:creationId xmlns:p14="http://schemas.microsoft.com/office/powerpoint/2010/main" val="266087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mn-lt"/>
                <a:ea typeface="+mn-ea"/>
                <a:cs typeface="+mn-cs"/>
              </a:rPr>
              <a:t>24629	</a:t>
            </a:r>
          </a:p>
          <a:p>
            <a:r>
              <a:rPr lang="en-US" altLang="zh-CN" sz="1200" kern="1200" baseline="0" dirty="0">
                <a:solidFill>
                  <a:schemeClr val="tx1"/>
                </a:solidFill>
                <a:latin typeface="+mn-lt"/>
                <a:ea typeface="+mn-ea"/>
                <a:cs typeface="+mn-cs"/>
              </a:rPr>
              <a:t>26207	</a:t>
            </a:r>
          </a:p>
          <a:p>
            <a:r>
              <a:rPr lang="en-US" altLang="zh-CN" sz="1200" kern="1200" baseline="0" dirty="0">
                <a:solidFill>
                  <a:schemeClr val="tx1"/>
                </a:solidFill>
                <a:latin typeface="+mn-lt"/>
                <a:ea typeface="+mn-ea"/>
                <a:cs typeface="+mn-cs"/>
              </a:rPr>
              <a:t>29044	</a:t>
            </a:r>
          </a:p>
          <a:p>
            <a:r>
              <a:rPr lang="en-US" altLang="zh-CN" sz="1200" kern="1200" baseline="0" dirty="0">
                <a:solidFill>
                  <a:schemeClr val="tx1"/>
                </a:solidFill>
                <a:latin typeface="+mn-lt"/>
                <a:ea typeface="+mn-ea"/>
                <a:cs typeface="+mn-cs"/>
              </a:rPr>
              <a:t>33152	</a:t>
            </a:r>
          </a:p>
          <a:p>
            <a:r>
              <a:rPr lang="en-US" altLang="zh-CN" sz="1200" kern="1200" baseline="0" dirty="0">
                <a:solidFill>
                  <a:schemeClr val="tx1"/>
                </a:solidFill>
                <a:latin typeface="+mn-lt"/>
                <a:ea typeface="+mn-ea"/>
                <a:cs typeface="+mn-cs"/>
              </a:rPr>
              <a:t>41865	</a:t>
            </a:r>
          </a:p>
          <a:p>
            <a:endParaRPr lang="zh-CN" altLang="en-US" dirty="0"/>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24</a:t>
            </a:fld>
            <a:endParaRPr lang="zh-CN" altLang="en-US"/>
          </a:p>
        </p:txBody>
      </p:sp>
    </p:spTree>
    <p:extLst>
      <p:ext uri="{BB962C8B-B14F-4D97-AF65-F5344CB8AC3E}">
        <p14:creationId xmlns:p14="http://schemas.microsoft.com/office/powerpoint/2010/main" val="209789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25</a:t>
            </a:fld>
            <a:endParaRPr lang="zh-CN" altLang="en-US"/>
          </a:p>
        </p:txBody>
      </p:sp>
    </p:spTree>
    <p:extLst>
      <p:ext uri="{BB962C8B-B14F-4D97-AF65-F5344CB8AC3E}">
        <p14:creationId xmlns:p14="http://schemas.microsoft.com/office/powerpoint/2010/main" val="138949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26</a:t>
            </a:fld>
            <a:endParaRPr lang="zh-CN" altLang="en-US"/>
          </a:p>
        </p:txBody>
      </p:sp>
    </p:spTree>
    <p:extLst>
      <p:ext uri="{BB962C8B-B14F-4D97-AF65-F5344CB8AC3E}">
        <p14:creationId xmlns:p14="http://schemas.microsoft.com/office/powerpoint/2010/main" val="36027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27</a:t>
            </a:fld>
            <a:endParaRPr lang="zh-CN" altLang="en-US"/>
          </a:p>
        </p:txBody>
      </p:sp>
    </p:spTree>
    <p:extLst>
      <p:ext uri="{BB962C8B-B14F-4D97-AF65-F5344CB8AC3E}">
        <p14:creationId xmlns:p14="http://schemas.microsoft.com/office/powerpoint/2010/main" val="423574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28</a:t>
            </a:fld>
            <a:endParaRPr lang="zh-CN" altLang="en-US"/>
          </a:p>
        </p:txBody>
      </p:sp>
    </p:spTree>
    <p:extLst>
      <p:ext uri="{BB962C8B-B14F-4D97-AF65-F5344CB8AC3E}">
        <p14:creationId xmlns:p14="http://schemas.microsoft.com/office/powerpoint/2010/main" val="262934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29</a:t>
            </a:fld>
            <a:endParaRPr lang="zh-CN" altLang="en-US"/>
          </a:p>
        </p:txBody>
      </p:sp>
    </p:spTree>
    <p:extLst>
      <p:ext uri="{BB962C8B-B14F-4D97-AF65-F5344CB8AC3E}">
        <p14:creationId xmlns:p14="http://schemas.microsoft.com/office/powerpoint/2010/main" val="729609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3</a:t>
            </a:fld>
            <a:endParaRPr lang="zh-CN" altLang="en-US"/>
          </a:p>
        </p:txBody>
      </p:sp>
    </p:spTree>
    <p:extLst>
      <p:ext uri="{BB962C8B-B14F-4D97-AF65-F5344CB8AC3E}">
        <p14:creationId xmlns:p14="http://schemas.microsoft.com/office/powerpoint/2010/main" val="153021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4</a:t>
            </a:fld>
            <a:endParaRPr lang="zh-CN" altLang="en-US"/>
          </a:p>
        </p:txBody>
      </p:sp>
    </p:spTree>
    <p:extLst>
      <p:ext uri="{BB962C8B-B14F-4D97-AF65-F5344CB8AC3E}">
        <p14:creationId xmlns:p14="http://schemas.microsoft.com/office/powerpoint/2010/main" val="152504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5</a:t>
            </a:fld>
            <a:endParaRPr lang="zh-CN" altLang="en-US"/>
          </a:p>
        </p:txBody>
      </p:sp>
    </p:spTree>
    <p:extLst>
      <p:ext uri="{BB962C8B-B14F-4D97-AF65-F5344CB8AC3E}">
        <p14:creationId xmlns:p14="http://schemas.microsoft.com/office/powerpoint/2010/main" val="362513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6</a:t>
            </a:fld>
            <a:endParaRPr lang="zh-CN" altLang="en-US"/>
          </a:p>
        </p:txBody>
      </p:sp>
    </p:spTree>
    <p:extLst>
      <p:ext uri="{BB962C8B-B14F-4D97-AF65-F5344CB8AC3E}">
        <p14:creationId xmlns:p14="http://schemas.microsoft.com/office/powerpoint/2010/main" val="386369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1D667C-B09D-4893-B516-4B803A103CC3}" type="slidenum">
              <a:rPr lang="zh-CN" altLang="en-US" smtClean="0"/>
              <a:pPr/>
              <a:t>9</a:t>
            </a:fld>
            <a:endParaRPr lang="zh-CN" altLang="en-US"/>
          </a:p>
        </p:txBody>
      </p:sp>
    </p:spTree>
    <p:extLst>
      <p:ext uri="{BB962C8B-B14F-4D97-AF65-F5344CB8AC3E}">
        <p14:creationId xmlns:p14="http://schemas.microsoft.com/office/powerpoint/2010/main" val="302796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C28BB89F-B1CB-461C-8DD9-9ECE04A12A05}" type="slidenum">
              <a:rPr lang="zh-CN"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31796456-3BFF-4BC8-AF1B-CA70EA48F502}" type="slidenum">
              <a:rPr lang="zh-CN"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0F0BD71A-1E95-4AE6-A332-1C467106E2AA}" type="slidenum">
              <a:rPr lang="zh-CN"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9E937721-40F8-4224-8B5F-1E88C539C186}" type="slidenum">
              <a:rPr lang="zh-CN"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D8A4A1CD-EB83-433E-8E6F-3598CBC09454}" type="slidenum">
              <a:rPr lang="zh-CN"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6A756C4C-02A2-42F5-8F54-DB140977F8A7}" type="slidenum">
              <a:rPr lang="zh-CN"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62026F9B-4BA3-4B5D-A087-FD6CD00E3044}" type="slidenum">
              <a:rPr lang="zh-CN"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5C6C799E-DDB1-4E72-8C34-E101BFC7F4F6}" type="slidenum">
              <a:rPr lang="zh-CN"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19FBB08-465D-48F3-8C58-864F35092011}" type="slidenum">
              <a:rPr lang="zh-CN"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C8B013CC-DECB-40DB-B881-5D3B2BF1DC97}" type="slidenum">
              <a:rPr lang="zh-CN"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DBA41E8-9770-4FD0-AB17-A1B12172647C}" type="datetimeFigureOut">
              <a:rPr lang="zh-CN" altLang="en-US"/>
              <a:pPr>
                <a:defRPr/>
              </a:pPr>
              <a:t>2024/5/16</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1E69C0AB-96A7-4FDE-9F7E-16751E171DFD}" type="slidenum">
              <a:rPr lang="zh-CN"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pattFill prst="pct5">
          <a:fgClr>
            <a:srgbClr val="D7F5FF"/>
          </a:fgClr>
          <a:bgClr>
            <a:schemeClr val="bg1"/>
          </a:bgClr>
        </a:patt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27" name="Text Placeholder 2"/>
          <p:cNvSpPr>
            <a:spLocks noGrp="1" noChangeArrowheads="1"/>
          </p:cNvSpPr>
          <p:nvPr>
            <p:ph type="body" idx="9"/>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spcBef>
                <a:spcPts val="0"/>
              </a:spcBef>
              <a:spcAft>
                <a:spcPts val="0"/>
              </a:spcAft>
              <a:buFontTx/>
              <a:buNone/>
              <a:defRPr sz="1200" smtClean="0">
                <a:solidFill>
                  <a:schemeClr val="tx1">
                    <a:tint val="75000"/>
                  </a:schemeClr>
                </a:solidFill>
                <a:latin typeface="+mn-lt"/>
                <a:ea typeface="+mn-ea"/>
              </a:defRPr>
            </a:lvl1pPr>
          </a:lstStyle>
          <a:p>
            <a:pPr>
              <a:defRPr/>
            </a:pPr>
            <a:fld id="{4DBA41E8-9770-4FD0-AB17-A1B12172647C}" type="datetimeFigureOut">
              <a:rPr lang="zh-CN" altLang="en-US"/>
              <a:pPr>
                <a:defRPr/>
              </a:pPr>
              <a:t>2024/5/16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spcBef>
                <a:spcPts val="0"/>
              </a:spcBef>
              <a:spcAft>
                <a:spcPts val="0"/>
              </a:spcAft>
              <a:buFontTx/>
              <a:buNone/>
              <a:defRPr sz="1200">
                <a:solidFill>
                  <a:schemeClr val="tx1">
                    <a:tint val="75000"/>
                  </a:schemeClr>
                </a:solidFill>
                <a:latin typeface="+mn-lt"/>
                <a:ea typeface="+mn-ea"/>
              </a:defRPr>
            </a:lvl1pPr>
          </a:lstStyle>
          <a:p>
            <a:pPr>
              <a:defRPr/>
            </a:pPr>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6B6871C1-7BB8-4859-A27C-40662BC95272}" type="slidenum">
              <a:rPr lang="zh-CN" altLang="en-US"/>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44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44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2.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4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4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2.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2.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5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jpe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3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2.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usinessmen-1039905_960_720.jpg"/>
          <p:cNvPicPr>
            <a:picLocks noChangeAspect="1"/>
          </p:cNvPicPr>
          <p:nvPr/>
        </p:nvPicPr>
        <p:blipFill>
          <a:blip r:embed="rId3" cstate="print"/>
          <a:stretch>
            <a:fillRect/>
          </a:stretch>
        </p:blipFill>
        <p:spPr>
          <a:xfrm>
            <a:off x="0" y="0"/>
            <a:ext cx="12204000" cy="3371850"/>
          </a:xfrm>
          <a:prstGeom prst="rect">
            <a:avLst/>
          </a:prstGeom>
        </p:spPr>
      </p:pic>
      <p:sp>
        <p:nvSpPr>
          <p:cNvPr id="5" name="矩形 4"/>
          <p:cNvSpPr/>
          <p:nvPr/>
        </p:nvSpPr>
        <p:spPr>
          <a:xfrm>
            <a:off x="2108200" y="3856955"/>
            <a:ext cx="7975600" cy="1569660"/>
          </a:xfrm>
          <a:prstGeom prst="rect">
            <a:avLst/>
          </a:prstGeom>
        </p:spPr>
        <p:txBody>
          <a:bodyPr wrap="square">
            <a:spAutoFit/>
          </a:bodyPr>
          <a:lstStyle/>
          <a:p>
            <a:pPr algn="ctr"/>
            <a:r>
              <a:rPr lang="zh-CN" altLang="en-US" sz="4800" b="1" dirty="0">
                <a:solidFill>
                  <a:schemeClr val="tx2"/>
                </a:solidFill>
                <a:latin typeface="微软雅黑" pitchFamily="34" charset="-122"/>
                <a:ea typeface="微软雅黑" pitchFamily="34" charset="-122"/>
              </a:rPr>
              <a:t>基于深度学习的调制识别与部署项目结题汇报</a:t>
            </a:r>
            <a:endParaRPr lang="zh-CN" altLang="zh-CN" sz="4800" b="1" dirty="0">
              <a:solidFill>
                <a:schemeClr val="tx2"/>
              </a:solidFill>
              <a:latin typeface="微软雅黑" pitchFamily="34" charset="-122"/>
              <a:ea typeface="微软雅黑" pitchFamily="34" charset="-122"/>
            </a:endParaRPr>
          </a:p>
        </p:txBody>
      </p:sp>
      <p:sp>
        <p:nvSpPr>
          <p:cNvPr id="7" name="矩形 6"/>
          <p:cNvSpPr/>
          <p:nvPr/>
        </p:nvSpPr>
        <p:spPr>
          <a:xfrm>
            <a:off x="5349642" y="5898302"/>
            <a:ext cx="2064989" cy="400110"/>
          </a:xfrm>
          <a:prstGeom prst="rect">
            <a:avLst/>
          </a:prstGeom>
        </p:spPr>
        <p:txBody>
          <a:bodyPr wrap="none">
            <a:spAutoFit/>
          </a:bodyPr>
          <a:lstStyle/>
          <a:p>
            <a:r>
              <a:rPr lang="en-US" altLang="zh-CN" sz="2000" b="1" kern="100" dirty="0">
                <a:solidFill>
                  <a:srgbClr val="000000"/>
                </a:solidFill>
                <a:latin typeface="微软雅黑" pitchFamily="34" charset="-122"/>
                <a:ea typeface="微软雅黑" pitchFamily="34" charset="-122"/>
                <a:cs typeface="Times New Roman" pitchFamily="18" charset="0"/>
              </a:rPr>
              <a:t>2024</a:t>
            </a:r>
            <a:r>
              <a:rPr lang="zh-CN" altLang="zh-CN" sz="2000" b="1" kern="100" dirty="0">
                <a:solidFill>
                  <a:srgbClr val="000000"/>
                </a:solidFill>
                <a:latin typeface="微软雅黑" pitchFamily="34" charset="-122"/>
                <a:ea typeface="微软雅黑" pitchFamily="34" charset="-122"/>
                <a:cs typeface="Times New Roman" pitchFamily="18" charset="0"/>
              </a:rPr>
              <a:t>年</a:t>
            </a:r>
            <a:r>
              <a:rPr lang="en-US" altLang="zh-CN" sz="2000" b="1" kern="100" dirty="0">
                <a:solidFill>
                  <a:srgbClr val="000000"/>
                </a:solidFill>
                <a:latin typeface="微软雅黑" pitchFamily="34" charset="-122"/>
                <a:ea typeface="微软雅黑" pitchFamily="34" charset="-122"/>
                <a:cs typeface="Times New Roman" pitchFamily="18" charset="0"/>
              </a:rPr>
              <a:t>5</a:t>
            </a:r>
            <a:r>
              <a:rPr lang="zh-CN" altLang="zh-CN" sz="2000" b="1" kern="100" dirty="0">
                <a:solidFill>
                  <a:srgbClr val="000000"/>
                </a:solidFill>
                <a:latin typeface="微软雅黑" pitchFamily="34" charset="-122"/>
                <a:ea typeface="微软雅黑" pitchFamily="34" charset="-122"/>
                <a:cs typeface="Times New Roman" pitchFamily="18" charset="0"/>
              </a:rPr>
              <a:t>月</a:t>
            </a:r>
            <a:r>
              <a:rPr lang="en-US" altLang="zh-CN" sz="2000" b="1" kern="100">
                <a:solidFill>
                  <a:srgbClr val="000000"/>
                </a:solidFill>
                <a:latin typeface="微软雅黑" pitchFamily="34" charset="-122"/>
                <a:ea typeface="微软雅黑" pitchFamily="34" charset="-122"/>
                <a:cs typeface="Times New Roman" pitchFamily="18" charset="0"/>
              </a:rPr>
              <a:t>17</a:t>
            </a:r>
            <a:r>
              <a:rPr lang="zh-CN" altLang="en-US" sz="2000" b="1" kern="100">
                <a:solidFill>
                  <a:srgbClr val="000000"/>
                </a:solidFill>
                <a:latin typeface="微软雅黑" pitchFamily="34" charset="-122"/>
                <a:ea typeface="微软雅黑" pitchFamily="34" charset="-122"/>
                <a:cs typeface="Times New Roman" pitchFamily="18" charset="0"/>
              </a:rPr>
              <a:t>日</a:t>
            </a:r>
            <a:endParaRPr lang="zh-CN" altLang="en-US" sz="2000" dirty="0"/>
          </a:p>
        </p:txBody>
      </p:sp>
      <p:cxnSp>
        <p:nvCxnSpPr>
          <p:cNvPr id="9" name="直接连接符 8"/>
          <p:cNvCxnSpPr/>
          <p:nvPr/>
        </p:nvCxnSpPr>
        <p:spPr>
          <a:xfrm>
            <a:off x="0" y="6820900"/>
            <a:ext cx="12192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5" y="346928"/>
            <a:ext cx="3126486"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Jetson</a:t>
            </a:r>
            <a:r>
              <a:rPr lang="zh-CN" altLang="en-US" sz="2400" b="1" dirty="0">
                <a:solidFill>
                  <a:schemeClr val="accent1"/>
                </a:solidFill>
                <a:latin typeface="微软雅黑" panose="020B0503020204020204" pitchFamily="34" charset="-122"/>
                <a:ea typeface="微软雅黑" panose="020B0503020204020204" pitchFamily="34" charset="-122"/>
              </a:rPr>
              <a:t>嵌入式开发板</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26" name="图片 25">
            <a:extLst>
              <a:ext uri="{FF2B5EF4-FFF2-40B4-BE49-F238E27FC236}">
                <a16:creationId xmlns:a16="http://schemas.microsoft.com/office/drawing/2014/main" id="{1E0B3D1A-8BD5-378E-2933-1E6ADBACD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1" y="875964"/>
            <a:ext cx="5481673" cy="2689538"/>
          </a:xfrm>
          <a:prstGeom prst="rect">
            <a:avLst/>
          </a:prstGeom>
        </p:spPr>
      </p:pic>
      <p:sp>
        <p:nvSpPr>
          <p:cNvPr id="27" name="文本框 26">
            <a:extLst>
              <a:ext uri="{FF2B5EF4-FFF2-40B4-BE49-F238E27FC236}">
                <a16:creationId xmlns:a16="http://schemas.microsoft.com/office/drawing/2014/main" id="{2809C035-9820-705F-2041-53C240467B5B}"/>
              </a:ext>
            </a:extLst>
          </p:cNvPr>
          <p:cNvSpPr txBox="1"/>
          <p:nvPr/>
        </p:nvSpPr>
        <p:spPr>
          <a:xfrm>
            <a:off x="5913997" y="808593"/>
            <a:ext cx="5989140" cy="2031325"/>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强大的嵌入式平台。支持多种操作系统</a:t>
            </a:r>
            <a:r>
              <a:rPr lang="en-US" altLang="zh-CN" dirty="0"/>
              <a:t>ubuntu</a:t>
            </a:r>
            <a:r>
              <a:rPr lang="zh-CN" altLang="en-US" dirty="0"/>
              <a:t>等。</a:t>
            </a:r>
            <a:endParaRPr lang="en-US" altLang="zh-CN" dirty="0"/>
          </a:p>
          <a:p>
            <a:pPr marL="285750" indent="-285750">
              <a:buFont typeface="Wingdings" panose="05000000000000000000" pitchFamily="2" charset="2"/>
              <a:buChar char="l"/>
            </a:pPr>
            <a:r>
              <a:rPr lang="zh-CN" altLang="en-US" dirty="0"/>
              <a:t>支持主流的</a:t>
            </a:r>
            <a:r>
              <a:rPr lang="en-US" altLang="zh-CN" dirty="0"/>
              <a:t>AI</a:t>
            </a:r>
            <a:r>
              <a:rPr lang="zh-CN" altLang="en-US" dirty="0"/>
              <a:t>框架，拥有专用的</a:t>
            </a:r>
            <a:r>
              <a:rPr lang="en-US" altLang="zh-CN" dirty="0"/>
              <a:t>Jetpack SDK</a:t>
            </a:r>
            <a:r>
              <a:rPr lang="zh-CN" altLang="en-US" dirty="0"/>
              <a:t>包。</a:t>
            </a:r>
            <a:endParaRPr lang="en-US" altLang="zh-CN" dirty="0"/>
          </a:p>
          <a:p>
            <a:pPr marL="285750" indent="-285750">
              <a:buFont typeface="Wingdings" panose="05000000000000000000" pitchFamily="2" charset="2"/>
              <a:buChar char="l"/>
            </a:pPr>
            <a:r>
              <a:rPr lang="zh-CN" altLang="en-US" dirty="0"/>
              <a:t>专为</a:t>
            </a:r>
            <a:r>
              <a:rPr lang="en-US" altLang="zh-CN" dirty="0"/>
              <a:t>AI</a:t>
            </a:r>
            <a:r>
              <a:rPr lang="zh-CN" altLang="en-US" dirty="0"/>
              <a:t>设计，性能比树莓派更加强大，算力足够。</a:t>
            </a:r>
            <a:endParaRPr lang="en-US" altLang="zh-CN" dirty="0"/>
          </a:p>
          <a:p>
            <a:pPr marL="285750" indent="-285750">
              <a:buFont typeface="Wingdings" panose="05000000000000000000" pitchFamily="2" charset="2"/>
              <a:buChar char="l"/>
            </a:pPr>
            <a:r>
              <a:rPr lang="en-US" altLang="zh-CN" dirty="0"/>
              <a:t>472GFLOP</a:t>
            </a:r>
            <a:r>
              <a:rPr lang="zh-CN" altLang="en-US" dirty="0"/>
              <a:t>，支持高分辨率传感器，可以并行处理</a:t>
            </a:r>
            <a:endParaRPr lang="en-US" altLang="zh-CN" dirty="0"/>
          </a:p>
          <a:p>
            <a:r>
              <a:rPr lang="en-US" altLang="zh-CN" dirty="0"/>
              <a:t>     </a:t>
            </a:r>
            <a:r>
              <a:rPr lang="zh-CN" altLang="en-US" dirty="0"/>
              <a:t>多个传感器，并在每个传感器上运行多个现代神经网络</a:t>
            </a:r>
            <a:endParaRPr lang="en-US" altLang="zh-CN" dirty="0"/>
          </a:p>
          <a:p>
            <a:pPr marL="285750" indent="-285750">
              <a:buFont typeface="Wingdings" panose="05000000000000000000" pitchFamily="2" charset="2"/>
              <a:buChar char="l"/>
            </a:pPr>
            <a:r>
              <a:rPr lang="zh-CN" altLang="en-US" dirty="0"/>
              <a:t>支持</a:t>
            </a:r>
            <a:r>
              <a:rPr lang="en-US" altLang="zh-CN" dirty="0"/>
              <a:t>GPU</a:t>
            </a:r>
            <a:r>
              <a:rPr lang="zh-CN" altLang="en-US" dirty="0"/>
              <a:t>计算，</a:t>
            </a:r>
            <a:r>
              <a:rPr lang="en-US" altLang="zh-CN" dirty="0" err="1"/>
              <a:t>CUDA,TensorRT</a:t>
            </a:r>
            <a:r>
              <a:rPr lang="zh-CN" altLang="en-US" dirty="0"/>
              <a:t>等软件库</a:t>
            </a:r>
            <a:endParaRPr lang="en-US" altLang="zh-CN" dirty="0"/>
          </a:p>
          <a:p>
            <a:pPr marL="285750" indent="-285750">
              <a:buFont typeface="Wingdings" panose="05000000000000000000" pitchFamily="2" charset="2"/>
              <a:buChar char="l"/>
            </a:pPr>
            <a:r>
              <a:rPr lang="zh-CN" altLang="en-US" dirty="0"/>
              <a:t>支持多种</a:t>
            </a:r>
            <a:r>
              <a:rPr lang="en-US" altLang="zh-CN" dirty="0"/>
              <a:t>AI</a:t>
            </a:r>
            <a:r>
              <a:rPr lang="zh-CN" altLang="en-US" dirty="0"/>
              <a:t>框架</a:t>
            </a:r>
            <a:r>
              <a:rPr lang="en-US" altLang="zh-CN" dirty="0"/>
              <a:t>TensorFlow</a:t>
            </a:r>
            <a:r>
              <a:rPr lang="zh-CN" altLang="en-US" dirty="0"/>
              <a:t>，</a:t>
            </a:r>
            <a:r>
              <a:rPr lang="en-US" altLang="zh-CN" dirty="0" err="1"/>
              <a:t>pytorch</a:t>
            </a:r>
            <a:r>
              <a:rPr lang="zh-CN" altLang="en-US" dirty="0"/>
              <a:t>等</a:t>
            </a:r>
          </a:p>
        </p:txBody>
      </p:sp>
      <p:pic>
        <p:nvPicPr>
          <p:cNvPr id="1026" name="Picture 2">
            <a:extLst>
              <a:ext uri="{FF2B5EF4-FFF2-40B4-BE49-F238E27FC236}">
                <a16:creationId xmlns:a16="http://schemas.microsoft.com/office/drawing/2014/main" id="{FAB11F60-9A8C-51FD-FDD2-D06567456F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195" y="2907289"/>
            <a:ext cx="6989805" cy="39317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A52FFE-7A4B-7F60-971B-A5A5F525C3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75" y="3429000"/>
            <a:ext cx="4325586" cy="3763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5" y="346928"/>
            <a:ext cx="312648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模型部署</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18" name="Freeform 7"/>
          <p:cNvSpPr>
            <a:spLocks/>
          </p:cNvSpPr>
          <p:nvPr/>
        </p:nvSpPr>
        <p:spPr bwMode="auto">
          <a:xfrm>
            <a:off x="3259138" y="2482850"/>
            <a:ext cx="3106737" cy="2836863"/>
          </a:xfrm>
          <a:custGeom>
            <a:avLst/>
            <a:gdLst>
              <a:gd name="T0" fmla="*/ 2147483647 w 4137"/>
              <a:gd name="T1" fmla="*/ 2147483647 h 3776"/>
              <a:gd name="T2" fmla="*/ 2147483647 w 4137"/>
              <a:gd name="T3" fmla="*/ 2147483647 h 3776"/>
              <a:gd name="T4" fmla="*/ 2147483647 w 4137"/>
              <a:gd name="T5" fmla="*/ 2147483647 h 3776"/>
              <a:gd name="T6" fmla="*/ 2147483647 w 4137"/>
              <a:gd name="T7" fmla="*/ 2147483647 h 3776"/>
              <a:gd name="T8" fmla="*/ 2147483647 w 4137"/>
              <a:gd name="T9" fmla="*/ 2147483647 h 3776"/>
              <a:gd name="T10" fmla="*/ 2147483647 w 4137"/>
              <a:gd name="T11" fmla="*/ 2147483647 h 3776"/>
              <a:gd name="T12" fmla="*/ 2147483647 w 4137"/>
              <a:gd name="T13" fmla="*/ 2147483647 h 3776"/>
              <a:gd name="T14" fmla="*/ 2147483647 w 4137"/>
              <a:gd name="T15" fmla="*/ 0 h 3776"/>
              <a:gd name="T16" fmla="*/ 2147483647 w 4137"/>
              <a:gd name="T17" fmla="*/ 2147483647 h 3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37" h="3776">
                <a:moveTo>
                  <a:pt x="2687" y="148"/>
                </a:moveTo>
                <a:cubicBezTo>
                  <a:pt x="3536" y="487"/>
                  <a:pt x="3958" y="1447"/>
                  <a:pt x="3629" y="2303"/>
                </a:cubicBezTo>
                <a:cubicBezTo>
                  <a:pt x="3297" y="3166"/>
                  <a:pt x="2328" y="3597"/>
                  <a:pt x="1466" y="3265"/>
                </a:cubicBezTo>
                <a:cubicBezTo>
                  <a:pt x="610" y="2936"/>
                  <a:pt x="179" y="1980"/>
                  <a:pt x="496" y="1123"/>
                </a:cubicBezTo>
                <a:lnTo>
                  <a:pt x="348" y="1066"/>
                </a:lnTo>
                <a:cubicBezTo>
                  <a:pt x="0" y="2005"/>
                  <a:pt x="471" y="3053"/>
                  <a:pt x="1409" y="3413"/>
                </a:cubicBezTo>
                <a:cubicBezTo>
                  <a:pt x="2353" y="3776"/>
                  <a:pt x="3414" y="3305"/>
                  <a:pt x="3777" y="2360"/>
                </a:cubicBezTo>
                <a:cubicBezTo>
                  <a:pt x="4137" y="1422"/>
                  <a:pt x="3675" y="371"/>
                  <a:pt x="2744" y="0"/>
                </a:cubicBezTo>
                <a:lnTo>
                  <a:pt x="2687" y="148"/>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8"/>
          <p:cNvSpPr>
            <a:spLocks/>
          </p:cNvSpPr>
          <p:nvPr/>
        </p:nvSpPr>
        <p:spPr bwMode="auto">
          <a:xfrm>
            <a:off x="642938" y="3659188"/>
            <a:ext cx="3095625" cy="2619375"/>
          </a:xfrm>
          <a:custGeom>
            <a:avLst/>
            <a:gdLst>
              <a:gd name="T0" fmla="*/ 2147483647 w 4122"/>
              <a:gd name="T1" fmla="*/ 2147483647 h 3487"/>
              <a:gd name="T2" fmla="*/ 2147483647 w 4122"/>
              <a:gd name="T3" fmla="*/ 2147483647 h 3487"/>
              <a:gd name="T4" fmla="*/ 2147483647 w 4122"/>
              <a:gd name="T5" fmla="*/ 2147483647 h 3487"/>
              <a:gd name="T6" fmla="*/ 2147483647 w 4122"/>
              <a:gd name="T7" fmla="*/ 2147483647 h 3487"/>
              <a:gd name="T8" fmla="*/ 2147483647 w 4122"/>
              <a:gd name="T9" fmla="*/ 2147483647 h 3487"/>
              <a:gd name="T10" fmla="*/ 2147483647 w 4122"/>
              <a:gd name="T11" fmla="*/ 2147483647 h 3487"/>
              <a:gd name="T12" fmla="*/ 2147483647 w 4122"/>
              <a:gd name="T13" fmla="*/ 2147483647 h 3487"/>
              <a:gd name="T14" fmla="*/ 2147483647 w 4122"/>
              <a:gd name="T15" fmla="*/ 0 h 3487"/>
              <a:gd name="T16" fmla="*/ 2147483647 w 4122"/>
              <a:gd name="T17" fmla="*/ 2147483647 h 34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22" h="3487">
                <a:moveTo>
                  <a:pt x="3119" y="125"/>
                </a:moveTo>
                <a:cubicBezTo>
                  <a:pt x="3828" y="702"/>
                  <a:pt x="3944" y="1744"/>
                  <a:pt x="3374" y="2463"/>
                </a:cubicBezTo>
                <a:cubicBezTo>
                  <a:pt x="2799" y="3187"/>
                  <a:pt x="1746" y="3308"/>
                  <a:pt x="1022" y="2734"/>
                </a:cubicBezTo>
                <a:cubicBezTo>
                  <a:pt x="303" y="2164"/>
                  <a:pt x="178" y="1123"/>
                  <a:pt x="737" y="399"/>
                </a:cubicBezTo>
                <a:lnTo>
                  <a:pt x="613" y="301"/>
                </a:lnTo>
                <a:cubicBezTo>
                  <a:pt x="0" y="1093"/>
                  <a:pt x="136" y="2234"/>
                  <a:pt x="923" y="2858"/>
                </a:cubicBezTo>
                <a:cubicBezTo>
                  <a:pt x="1716" y="3487"/>
                  <a:pt x="2869" y="3354"/>
                  <a:pt x="3498" y="2561"/>
                </a:cubicBezTo>
                <a:cubicBezTo>
                  <a:pt x="4122" y="1774"/>
                  <a:pt x="3996" y="632"/>
                  <a:pt x="3218" y="0"/>
                </a:cubicBezTo>
                <a:lnTo>
                  <a:pt x="3119" y="125"/>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9"/>
          <p:cNvSpPr>
            <a:spLocks/>
          </p:cNvSpPr>
          <p:nvPr/>
        </p:nvSpPr>
        <p:spPr bwMode="auto">
          <a:xfrm>
            <a:off x="1079500" y="901700"/>
            <a:ext cx="2943225" cy="2833688"/>
          </a:xfrm>
          <a:custGeom>
            <a:avLst/>
            <a:gdLst>
              <a:gd name="T0" fmla="*/ 2147483647 w 3919"/>
              <a:gd name="T1" fmla="*/ 2147483647 h 3773"/>
              <a:gd name="T2" fmla="*/ 2147483647 w 3919"/>
              <a:gd name="T3" fmla="*/ 2147483647 h 3773"/>
              <a:gd name="T4" fmla="*/ 2147483647 w 3919"/>
              <a:gd name="T5" fmla="*/ 2147483647 h 3773"/>
              <a:gd name="T6" fmla="*/ 2147483647 w 3919"/>
              <a:gd name="T7" fmla="*/ 2147483647 h 3773"/>
              <a:gd name="T8" fmla="*/ 2147483647 w 3919"/>
              <a:gd name="T9" fmla="*/ 2147483647 h 3773"/>
              <a:gd name="T10" fmla="*/ 2147483647 w 3919"/>
              <a:gd name="T11" fmla="*/ 2147483647 h 3773"/>
              <a:gd name="T12" fmla="*/ 2147483647 w 3919"/>
              <a:gd name="T13" fmla="*/ 2147483647 h 3773"/>
              <a:gd name="T14" fmla="*/ 2147483647 w 3919"/>
              <a:gd name="T15" fmla="*/ 2147483647 h 3773"/>
              <a:gd name="T16" fmla="*/ 2147483647 w 3919"/>
              <a:gd name="T17" fmla="*/ 2147483647 h 3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19" h="3773">
                <a:moveTo>
                  <a:pt x="1687" y="3617"/>
                </a:moveTo>
                <a:cubicBezTo>
                  <a:pt x="785" y="3466"/>
                  <a:pt x="170" y="2617"/>
                  <a:pt x="309" y="1711"/>
                </a:cubicBezTo>
                <a:cubicBezTo>
                  <a:pt x="450" y="797"/>
                  <a:pt x="1305" y="171"/>
                  <a:pt x="2219" y="311"/>
                </a:cubicBezTo>
                <a:cubicBezTo>
                  <a:pt x="3125" y="451"/>
                  <a:pt x="3749" y="1294"/>
                  <a:pt x="3622" y="2199"/>
                </a:cubicBezTo>
                <a:lnTo>
                  <a:pt x="3778" y="2223"/>
                </a:lnTo>
                <a:cubicBezTo>
                  <a:pt x="3919" y="1231"/>
                  <a:pt x="3236" y="308"/>
                  <a:pt x="2243" y="155"/>
                </a:cubicBezTo>
                <a:cubicBezTo>
                  <a:pt x="1243" y="0"/>
                  <a:pt x="307" y="687"/>
                  <a:pt x="153" y="1687"/>
                </a:cubicBezTo>
                <a:cubicBezTo>
                  <a:pt x="0" y="2680"/>
                  <a:pt x="675" y="3609"/>
                  <a:pt x="1663" y="3773"/>
                </a:cubicBezTo>
                <a:lnTo>
                  <a:pt x="1687" y="3617"/>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Oval 10"/>
          <p:cNvSpPr>
            <a:spLocks noChangeArrowheads="1"/>
          </p:cNvSpPr>
          <p:nvPr/>
        </p:nvSpPr>
        <p:spPr bwMode="auto">
          <a:xfrm>
            <a:off x="958850" y="1333500"/>
            <a:ext cx="873125" cy="871538"/>
          </a:xfrm>
          <a:prstGeom prst="ellipse">
            <a:avLst/>
          </a:prstGeom>
          <a:solidFill>
            <a:schemeClr val="tx2"/>
          </a:solidFill>
          <a:ln>
            <a:noFill/>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200" kern="0" dirty="0">
                <a:solidFill>
                  <a:schemeClr val="bg1"/>
                </a:solidFill>
                <a:latin typeface="+mn-ea"/>
                <a:ea typeface="+mn-ea"/>
              </a:rPr>
              <a:t>1</a:t>
            </a:r>
            <a:endParaRPr kumimoji="0" lang="zh-CN" altLang="en-US" sz="3200" b="0" i="0" u="none" strike="noStrike" kern="0" cap="none" spc="0" normalizeH="0" baseline="0" noProof="0" dirty="0">
              <a:ln>
                <a:noFill/>
              </a:ln>
              <a:solidFill>
                <a:schemeClr val="bg1"/>
              </a:solidFill>
              <a:effectLst/>
              <a:uLnTx/>
              <a:uFillTx/>
              <a:latin typeface="+mn-ea"/>
              <a:ea typeface="+mn-ea"/>
            </a:endParaRPr>
          </a:p>
        </p:txBody>
      </p:sp>
      <p:sp>
        <p:nvSpPr>
          <p:cNvPr id="22" name="Oval 11"/>
          <p:cNvSpPr>
            <a:spLocks noChangeArrowheads="1"/>
          </p:cNvSpPr>
          <p:nvPr/>
        </p:nvSpPr>
        <p:spPr bwMode="auto">
          <a:xfrm>
            <a:off x="1962150" y="5640388"/>
            <a:ext cx="871538" cy="871537"/>
          </a:xfrm>
          <a:prstGeom prst="ellipse">
            <a:avLst/>
          </a:prstGeom>
          <a:solidFill>
            <a:srgbClr val="C00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Oval 12"/>
          <p:cNvSpPr>
            <a:spLocks noChangeArrowheads="1"/>
          </p:cNvSpPr>
          <p:nvPr/>
        </p:nvSpPr>
        <p:spPr bwMode="auto">
          <a:xfrm>
            <a:off x="5653088" y="3875088"/>
            <a:ext cx="871537" cy="871537"/>
          </a:xfrm>
          <a:prstGeom prst="ellipse">
            <a:avLst/>
          </a:prstGeom>
          <a:solidFill>
            <a:schemeClr val="accent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Box 11"/>
          <p:cNvSpPr txBox="1">
            <a:spLocks noChangeArrowheads="1"/>
          </p:cNvSpPr>
          <p:nvPr/>
        </p:nvSpPr>
        <p:spPr bwMode="auto">
          <a:xfrm>
            <a:off x="1203524" y="3745889"/>
            <a:ext cx="221099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000" kern="0" dirty="0">
                <a:solidFill>
                  <a:srgbClr val="292929"/>
                </a:solidFill>
                <a:latin typeface="微软雅黑" pitchFamily="34" charset="-122"/>
                <a:ea typeface="微软雅黑" pitchFamily="34" charset="-122"/>
              </a:rPr>
              <a:t>环境配置：</a:t>
            </a:r>
            <a:endParaRPr kumimoji="0" lang="en-US" altLang="zh-CN" sz="2000" kern="0" dirty="0">
              <a:solidFill>
                <a:srgbClr val="292929"/>
              </a:solidFill>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000" kern="0" dirty="0">
                <a:solidFill>
                  <a:srgbClr val="292929"/>
                </a:solidFill>
                <a:latin typeface="微软雅黑" pitchFamily="34" charset="-122"/>
                <a:ea typeface="微软雅黑" pitchFamily="34" charset="-122"/>
              </a:rPr>
              <a:t>-</a:t>
            </a:r>
            <a:r>
              <a:rPr kumimoji="0" lang="zh-CN" altLang="en-US" sz="2000" kern="0" dirty="0">
                <a:solidFill>
                  <a:srgbClr val="292929"/>
                </a:solidFill>
                <a:latin typeface="微软雅黑" pitchFamily="34" charset="-122"/>
                <a:ea typeface="微软雅黑" pitchFamily="34" charset="-122"/>
              </a:rPr>
              <a:t>资源库的使用</a:t>
            </a:r>
            <a:endParaRPr kumimoji="0" lang="en-US" altLang="zh-CN" sz="2000" kern="0" dirty="0">
              <a:solidFill>
                <a:srgbClr val="292929"/>
              </a:solidFill>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000" kern="0" dirty="0">
                <a:solidFill>
                  <a:srgbClr val="292929"/>
                </a:solidFill>
                <a:latin typeface="微软雅黑" pitchFamily="34" charset="-122"/>
                <a:ea typeface="微软雅黑" pitchFamily="34" charset="-122"/>
              </a:rPr>
              <a:t>-</a:t>
            </a:r>
            <a:r>
              <a:rPr kumimoji="0" lang="zh-CN" altLang="en-US" sz="2000" kern="0" dirty="0">
                <a:solidFill>
                  <a:srgbClr val="292929"/>
                </a:solidFill>
                <a:latin typeface="微软雅黑" pitchFamily="34" charset="-122"/>
                <a:ea typeface="微软雅黑" pitchFamily="34" charset="-122"/>
              </a:rPr>
              <a:t>图像的预处理</a:t>
            </a:r>
            <a:endParaRPr kumimoji="0" lang="en-US" altLang="zh-CN" sz="2000" kern="0" dirty="0">
              <a:solidFill>
                <a:srgbClr val="292929"/>
              </a:solidFill>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000" kern="0" dirty="0">
                <a:solidFill>
                  <a:srgbClr val="292929"/>
                </a:solidFill>
                <a:latin typeface="微软雅黑" pitchFamily="34" charset="-122"/>
                <a:ea typeface="微软雅黑" pitchFamily="34" charset="-122"/>
              </a:rPr>
              <a:t>-</a:t>
            </a:r>
            <a:r>
              <a:rPr kumimoji="0" lang="zh-CN" altLang="en-US" sz="2000" kern="0" dirty="0">
                <a:solidFill>
                  <a:srgbClr val="292929"/>
                </a:solidFill>
                <a:latin typeface="微软雅黑" pitchFamily="34" charset="-122"/>
                <a:ea typeface="微软雅黑" pitchFamily="34" charset="-122"/>
              </a:rPr>
              <a:t>准备模型部署程序</a:t>
            </a:r>
            <a:endParaRPr kumimoji="0" lang="en-US" altLang="zh-CN" sz="2000" kern="0" dirty="0">
              <a:solidFill>
                <a:srgbClr val="292929"/>
              </a:solidFill>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000" kern="0" dirty="0">
                <a:solidFill>
                  <a:srgbClr val="292929"/>
                </a:solidFill>
                <a:latin typeface="微软雅黑" pitchFamily="34" charset="-122"/>
                <a:ea typeface="微软雅黑" pitchFamily="34" charset="-122"/>
              </a:rPr>
              <a:t>-</a:t>
            </a:r>
            <a:r>
              <a:rPr kumimoji="0" lang="zh-CN" altLang="en-US" sz="2000" kern="0" dirty="0">
                <a:solidFill>
                  <a:srgbClr val="292929"/>
                </a:solidFill>
                <a:latin typeface="微软雅黑" pitchFamily="34" charset="-122"/>
                <a:ea typeface="微软雅黑" pitchFamily="34" charset="-122"/>
              </a:rPr>
              <a:t>模型配置以及后处理</a:t>
            </a:r>
          </a:p>
        </p:txBody>
      </p:sp>
      <p:sp>
        <p:nvSpPr>
          <p:cNvPr id="26" name="TextBox 12"/>
          <p:cNvSpPr txBox="1">
            <a:spLocks noChangeArrowheads="1"/>
          </p:cNvSpPr>
          <p:nvPr/>
        </p:nvSpPr>
        <p:spPr bwMode="auto">
          <a:xfrm>
            <a:off x="1734343" y="1553975"/>
            <a:ext cx="17986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000" kern="0" dirty="0">
                <a:solidFill>
                  <a:srgbClr val="292929"/>
                </a:solidFill>
                <a:latin typeface="微软雅黑" pitchFamily="34" charset="-122"/>
                <a:ea typeface="微软雅黑" pitchFamily="34" charset="-122"/>
              </a:rPr>
              <a:t>准备预测部署模型</a:t>
            </a:r>
            <a:r>
              <a:rPr kumimoji="0" lang="en-US" altLang="zh-CN" sz="2000" kern="0" dirty="0">
                <a:solidFill>
                  <a:srgbClr val="292929"/>
                </a:solidFill>
                <a:latin typeface="微软雅黑" pitchFamily="34" charset="-122"/>
                <a:ea typeface="微软雅黑" pitchFamily="34" charset="-122"/>
              </a:rPr>
              <a:t>——PC</a:t>
            </a:r>
            <a:r>
              <a:rPr kumimoji="0" lang="zh-CN" altLang="en-US" sz="2000" kern="0" dirty="0">
                <a:solidFill>
                  <a:srgbClr val="292929"/>
                </a:solidFill>
                <a:latin typeface="微软雅黑" pitchFamily="34" charset="-122"/>
                <a:ea typeface="微软雅黑" pitchFamily="34" charset="-122"/>
              </a:rPr>
              <a:t>训练，并且使用特定接口保存推理模型和参数</a:t>
            </a:r>
          </a:p>
        </p:txBody>
      </p:sp>
      <p:sp>
        <p:nvSpPr>
          <p:cNvPr id="27" name="TextBox 13"/>
          <p:cNvSpPr txBox="1">
            <a:spLocks noChangeArrowheads="1"/>
          </p:cNvSpPr>
          <p:nvPr/>
        </p:nvSpPr>
        <p:spPr bwMode="auto">
          <a:xfrm>
            <a:off x="3935413" y="3230563"/>
            <a:ext cx="18002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000" kern="0" dirty="0">
                <a:solidFill>
                  <a:srgbClr val="292929"/>
                </a:solidFill>
                <a:latin typeface="微软雅黑" pitchFamily="34" charset="-122"/>
                <a:ea typeface="微软雅黑" pitchFamily="34" charset="-122"/>
              </a:rPr>
              <a:t>优化技巧</a:t>
            </a:r>
            <a:endParaRPr kumimoji="0" lang="en-US" altLang="zh-CN" sz="2000" kern="0" dirty="0">
              <a:solidFill>
                <a:srgbClr val="292929"/>
              </a:solidFill>
              <a:latin typeface="微软雅黑" pitchFamily="34" charset="-122"/>
              <a:ea typeface="微软雅黑"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000" kern="0" dirty="0">
                <a:solidFill>
                  <a:srgbClr val="292929"/>
                </a:solidFill>
                <a:latin typeface="微软雅黑" pitchFamily="34" charset="-122"/>
                <a:ea typeface="微软雅黑" pitchFamily="34" charset="-122"/>
              </a:rPr>
              <a:t>-</a:t>
            </a:r>
            <a:r>
              <a:rPr kumimoji="0" lang="zh-CN" altLang="en-US" sz="2000" kern="0" dirty="0">
                <a:solidFill>
                  <a:srgbClr val="292929"/>
                </a:solidFill>
                <a:latin typeface="微软雅黑" pitchFamily="34" charset="-122"/>
                <a:ea typeface="微软雅黑" pitchFamily="34" charset="-122"/>
              </a:rPr>
              <a:t>多线程优化</a:t>
            </a:r>
          </a:p>
        </p:txBody>
      </p:sp>
      <p:sp>
        <p:nvSpPr>
          <p:cNvPr id="28" name="TextBox 14"/>
          <p:cNvSpPr txBox="1">
            <a:spLocks noChangeArrowheads="1"/>
          </p:cNvSpPr>
          <p:nvPr/>
        </p:nvSpPr>
        <p:spPr bwMode="auto">
          <a:xfrm>
            <a:off x="1993900" y="5749925"/>
            <a:ext cx="774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200" kern="0" dirty="0">
                <a:solidFill>
                  <a:schemeClr val="bg1"/>
                </a:solidFill>
                <a:latin typeface="+mn-ea"/>
              </a:rPr>
              <a:t>2</a:t>
            </a:r>
            <a:endParaRPr kumimoji="0" lang="zh-CN" altLang="en-US" sz="3200" kern="0" dirty="0">
              <a:solidFill>
                <a:schemeClr val="bg1"/>
              </a:solidFill>
              <a:latin typeface="+mn-ea"/>
            </a:endParaRPr>
          </a:p>
        </p:txBody>
      </p:sp>
      <p:sp>
        <p:nvSpPr>
          <p:cNvPr id="29" name="TextBox 15"/>
          <p:cNvSpPr txBox="1">
            <a:spLocks noChangeArrowheads="1"/>
          </p:cNvSpPr>
          <p:nvPr/>
        </p:nvSpPr>
        <p:spPr bwMode="auto">
          <a:xfrm>
            <a:off x="5719763" y="4002088"/>
            <a:ext cx="774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200" kern="0" dirty="0">
                <a:solidFill>
                  <a:schemeClr val="bg1"/>
                </a:solidFill>
                <a:latin typeface="+mn-ea"/>
              </a:rPr>
              <a:t>3</a:t>
            </a:r>
            <a:endParaRPr kumimoji="0" lang="zh-CN" altLang="en-US" sz="3200" kern="0" dirty="0">
              <a:solidFill>
                <a:schemeClr val="bg1"/>
              </a:solidFill>
              <a:latin typeface="+mn-ea"/>
            </a:endParaRPr>
          </a:p>
        </p:txBody>
      </p:sp>
      <p:pic>
        <p:nvPicPr>
          <p:cNvPr id="7" name="图片 6">
            <a:extLst>
              <a:ext uri="{FF2B5EF4-FFF2-40B4-BE49-F238E27FC236}">
                <a16:creationId xmlns:a16="http://schemas.microsoft.com/office/drawing/2014/main" id="{1240E0E3-7A1C-B858-EE65-BF3CA78872CD}"/>
              </a:ext>
            </a:extLst>
          </p:cNvPr>
          <p:cNvPicPr>
            <a:picLocks noChangeAspect="1"/>
          </p:cNvPicPr>
          <p:nvPr/>
        </p:nvPicPr>
        <p:blipFill>
          <a:blip r:embed="rId3"/>
          <a:stretch>
            <a:fillRect/>
          </a:stretch>
        </p:blipFill>
        <p:spPr>
          <a:xfrm>
            <a:off x="6688870" y="1464251"/>
            <a:ext cx="5436832" cy="3122612"/>
          </a:xfrm>
          <a:prstGeom prst="rect">
            <a:avLst/>
          </a:prstGeom>
        </p:spPr>
      </p:pic>
    </p:spTree>
    <p:extLst>
      <p:ext uri="{BB962C8B-B14F-4D97-AF65-F5344CB8AC3E}">
        <p14:creationId xmlns:p14="http://schemas.microsoft.com/office/powerpoint/2010/main" val="277002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04</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7114794" y="2733674"/>
            <a:ext cx="5242761" cy="1390651"/>
          </a:xfrm>
          <a:prstGeom prst="rect">
            <a:avLst/>
          </a:prstGeom>
          <a:noFill/>
        </p:spPr>
        <p:txBody>
          <a:bodyPr anchor="ctr">
            <a:normAutofit/>
          </a:bodyPr>
          <a:lstStyle/>
          <a:p>
            <a:pPr eaLnBrk="1" hangingPunct="1"/>
            <a:r>
              <a:rPr lang="en-US" altLang="zh-CN" sz="3200" b="1" dirty="0" err="1">
                <a:latin typeface="微软雅黑" pitchFamily="34" charset="-122"/>
              </a:rPr>
              <a:t>Hackrf</a:t>
            </a:r>
            <a:r>
              <a:rPr lang="zh-CN" altLang="en-US" sz="3200" b="1" dirty="0">
                <a:latin typeface="微软雅黑" pitchFamily="34" charset="-122"/>
              </a:rPr>
              <a:t>无线电接收装置</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p:cNvSpPr txBox="1"/>
          <p:nvPr/>
        </p:nvSpPr>
        <p:spPr>
          <a:xfrm>
            <a:off x="378714" y="346928"/>
            <a:ext cx="2531727" cy="461665"/>
          </a:xfrm>
          <a:prstGeom prst="rect">
            <a:avLst/>
          </a:prstGeom>
          <a:noFill/>
        </p:spPr>
        <p:txBody>
          <a:bodyPr wrap="square" rtlCol="0" anchor="ctr">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GNU Radio</a:t>
            </a:r>
          </a:p>
        </p:txBody>
      </p:sp>
      <p:grpSp>
        <p:nvGrpSpPr>
          <p:cNvPr id="4" name="组合 12"/>
          <p:cNvGrpSpPr/>
          <p:nvPr/>
        </p:nvGrpSpPr>
        <p:grpSpPr>
          <a:xfrm>
            <a:off x="0" y="382308"/>
            <a:ext cx="340614" cy="390904"/>
            <a:chOff x="0" y="91440"/>
            <a:chExt cx="454152" cy="521208"/>
          </a:xfrm>
        </p:grpSpPr>
        <p:sp>
          <p:nvSpPr>
            <p:cNvPr id="5" name="矩形 4"/>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8" name="矩形 18"/>
          <p:cNvSpPr>
            <a:spLocks noChangeArrowheads="1"/>
          </p:cNvSpPr>
          <p:nvPr/>
        </p:nvSpPr>
        <p:spPr bwMode="auto">
          <a:xfrm>
            <a:off x="1366739" y="1512427"/>
            <a:ext cx="9458521" cy="1015663"/>
          </a:xfrm>
          <a:prstGeom prst="rect">
            <a:avLst/>
          </a:prstGeom>
          <a:noFill/>
          <a:ln w="9525">
            <a:noFill/>
            <a:miter lim="800000"/>
          </a:ln>
        </p:spPr>
        <p:txBody>
          <a:bodyPr wrap="square">
            <a:spAutoFit/>
          </a:bodyPr>
          <a:lstStyle/>
          <a:p>
            <a:pPr algn="just"/>
            <a:r>
              <a:rPr lang="en-US" altLang="zh-CN" sz="2000" b="0" i="0" dirty="0" err="1">
                <a:solidFill>
                  <a:srgbClr val="4D4D4D"/>
                </a:solidFill>
                <a:effectLst/>
                <a:latin typeface="-apple-system"/>
              </a:rPr>
              <a:t>GNURadio</a:t>
            </a:r>
            <a:r>
              <a:rPr lang="zh-CN" altLang="en-US" sz="2000" b="0" i="0" dirty="0">
                <a:solidFill>
                  <a:srgbClr val="4D4D4D"/>
                </a:solidFill>
                <a:effectLst/>
                <a:latin typeface="-apple-system"/>
              </a:rPr>
              <a:t>是一款自由、开源的</a:t>
            </a:r>
            <a:r>
              <a:rPr lang="zh-CN" altLang="en-US" sz="2000" b="0" i="0" dirty="0">
                <a:solidFill>
                  <a:srgbClr val="FF0000"/>
                </a:solidFill>
                <a:effectLst/>
                <a:latin typeface="-apple-system"/>
              </a:rPr>
              <a:t>软件定义无线电（</a:t>
            </a:r>
            <a:r>
              <a:rPr lang="en-US" altLang="zh-CN" sz="2000" b="0" i="0" dirty="0">
                <a:solidFill>
                  <a:srgbClr val="FF0000"/>
                </a:solidFill>
                <a:effectLst/>
                <a:latin typeface="-apple-system"/>
              </a:rPr>
              <a:t>SDR</a:t>
            </a:r>
            <a:r>
              <a:rPr lang="zh-CN" altLang="en-US" sz="2000" b="0" i="0" dirty="0">
                <a:solidFill>
                  <a:srgbClr val="FF0000"/>
                </a:solidFill>
                <a:effectLst/>
                <a:latin typeface="-apple-system"/>
              </a:rPr>
              <a:t>）开发平台</a:t>
            </a:r>
            <a:r>
              <a:rPr lang="zh-CN" altLang="en-US" sz="2000" b="0" i="0" dirty="0">
                <a:solidFill>
                  <a:srgbClr val="4D4D4D"/>
                </a:solidFill>
                <a:effectLst/>
                <a:latin typeface="-apple-system"/>
              </a:rPr>
              <a:t>。</a:t>
            </a:r>
            <a:r>
              <a:rPr lang="en-US" altLang="zh-CN" sz="2000" b="0" i="0" dirty="0" err="1">
                <a:solidFill>
                  <a:srgbClr val="4D4D4D"/>
                </a:solidFill>
                <a:effectLst/>
                <a:latin typeface="-apple-system"/>
              </a:rPr>
              <a:t>GNURadio</a:t>
            </a:r>
            <a:r>
              <a:rPr lang="zh-CN" altLang="en-US" sz="2000" b="0" i="0" dirty="0">
                <a:solidFill>
                  <a:srgbClr val="4D4D4D"/>
                </a:solidFill>
                <a:effectLst/>
                <a:latin typeface="-apple-system"/>
              </a:rPr>
              <a:t>提供广泛的开发库和应用程序，可用于快速原型设计和开发</a:t>
            </a:r>
            <a:r>
              <a:rPr lang="en-US" altLang="zh-CN" sz="2000" b="0" i="0" dirty="0">
                <a:solidFill>
                  <a:srgbClr val="4D4D4D"/>
                </a:solidFill>
                <a:effectLst/>
                <a:latin typeface="-apple-system"/>
              </a:rPr>
              <a:t>SDR</a:t>
            </a:r>
            <a:r>
              <a:rPr lang="zh-CN" altLang="en-US" sz="2000" b="0" i="0" dirty="0">
                <a:solidFill>
                  <a:srgbClr val="4D4D4D"/>
                </a:solidFill>
                <a:effectLst/>
                <a:latin typeface="-apple-system"/>
              </a:rPr>
              <a:t>系统，包括各种无线通信系统和移动通信标准等。</a:t>
            </a:r>
            <a:endParaRPr lang="zh-CN" altLang="en-US" sz="2000" dirty="0">
              <a:latin typeface="微软雅黑" pitchFamily="34" charset="-122"/>
              <a:ea typeface="微软雅黑" pitchFamily="34" charset="-122"/>
            </a:endParaRPr>
          </a:p>
        </p:txBody>
      </p:sp>
      <p:pic>
        <p:nvPicPr>
          <p:cNvPr id="15" name="图片 14">
            <a:extLst>
              <a:ext uri="{FF2B5EF4-FFF2-40B4-BE49-F238E27FC236}">
                <a16:creationId xmlns:a16="http://schemas.microsoft.com/office/drawing/2014/main" id="{8B491B1B-5F3E-FF80-D90E-ACC2592C40DA}"/>
              </a:ext>
            </a:extLst>
          </p:cNvPr>
          <p:cNvPicPr>
            <a:picLocks noChangeAspect="1"/>
          </p:cNvPicPr>
          <p:nvPr/>
        </p:nvPicPr>
        <p:blipFill>
          <a:blip r:embed="rId3"/>
          <a:stretch>
            <a:fillRect/>
          </a:stretch>
        </p:blipFill>
        <p:spPr>
          <a:xfrm>
            <a:off x="2306002" y="3046227"/>
            <a:ext cx="6763570" cy="30007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p:cNvSpPr txBox="1"/>
          <p:nvPr/>
        </p:nvSpPr>
        <p:spPr>
          <a:xfrm>
            <a:off x="378714" y="346928"/>
            <a:ext cx="2531727" cy="461665"/>
          </a:xfrm>
          <a:prstGeom prst="rect">
            <a:avLst/>
          </a:prstGeom>
          <a:noFill/>
        </p:spPr>
        <p:txBody>
          <a:bodyPr wrap="square" rtlCol="0" anchor="ctr">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GNU Radio</a:t>
            </a:r>
          </a:p>
        </p:txBody>
      </p:sp>
      <p:grpSp>
        <p:nvGrpSpPr>
          <p:cNvPr id="4" name="组合 12"/>
          <p:cNvGrpSpPr/>
          <p:nvPr/>
        </p:nvGrpSpPr>
        <p:grpSpPr>
          <a:xfrm>
            <a:off x="0" y="382308"/>
            <a:ext cx="340614" cy="390904"/>
            <a:chOff x="0" y="91440"/>
            <a:chExt cx="454152" cy="521208"/>
          </a:xfrm>
        </p:grpSpPr>
        <p:sp>
          <p:nvSpPr>
            <p:cNvPr id="5" name="矩形 4"/>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1F709A76-C315-D77F-2713-001AAB6C15C4}"/>
              </a:ext>
            </a:extLst>
          </p:cNvPr>
          <p:cNvSpPr txBox="1"/>
          <p:nvPr/>
        </p:nvSpPr>
        <p:spPr>
          <a:xfrm>
            <a:off x="617166" y="1303188"/>
            <a:ext cx="4869234" cy="1323439"/>
          </a:xfrm>
          <a:prstGeom prst="rect">
            <a:avLst/>
          </a:prstGeom>
          <a:noFill/>
        </p:spPr>
        <p:txBody>
          <a:bodyPr wrap="square">
            <a:spAutoFit/>
          </a:bodyPr>
          <a:lstStyle/>
          <a:p>
            <a:r>
              <a:rPr lang="en-US" altLang="zh-CN" sz="2000" b="0" i="0" dirty="0" err="1">
                <a:solidFill>
                  <a:srgbClr val="4D4D4D"/>
                </a:solidFill>
                <a:effectLst/>
                <a:latin typeface="-apple-system"/>
              </a:rPr>
              <a:t>GNURadio</a:t>
            </a:r>
            <a:r>
              <a:rPr lang="zh-CN" altLang="en-US" sz="2000" b="0" i="0" dirty="0">
                <a:solidFill>
                  <a:srgbClr val="4D4D4D"/>
                </a:solidFill>
                <a:effectLst/>
                <a:latin typeface="-apple-system"/>
              </a:rPr>
              <a:t>的核心是一组用</a:t>
            </a:r>
            <a:r>
              <a:rPr lang="en-US" altLang="zh-CN" sz="2000" b="0" i="0" dirty="0">
                <a:solidFill>
                  <a:srgbClr val="4D4D4D"/>
                </a:solidFill>
                <a:effectLst/>
                <a:latin typeface="-apple-system"/>
              </a:rPr>
              <a:t>Python</a:t>
            </a:r>
            <a:r>
              <a:rPr lang="zh-CN" altLang="en-US" sz="2000" b="0" i="0" dirty="0">
                <a:solidFill>
                  <a:srgbClr val="4D4D4D"/>
                </a:solidFill>
                <a:effectLst/>
                <a:latin typeface="-apple-system"/>
              </a:rPr>
              <a:t>编写的开发库，这些库提供了大量的数字信号处理（</a:t>
            </a:r>
            <a:r>
              <a:rPr lang="en-US" altLang="zh-CN" sz="2000" b="0" i="0" dirty="0">
                <a:solidFill>
                  <a:srgbClr val="4D4D4D"/>
                </a:solidFill>
                <a:effectLst/>
                <a:latin typeface="-apple-system"/>
              </a:rPr>
              <a:t>DSP</a:t>
            </a:r>
            <a:r>
              <a:rPr lang="zh-CN" altLang="en-US" sz="2000" b="0" i="0" dirty="0">
                <a:solidFill>
                  <a:srgbClr val="4D4D4D"/>
                </a:solidFill>
                <a:effectLst/>
                <a:latin typeface="-apple-system"/>
              </a:rPr>
              <a:t>）工具、无线通信协议和调制解调器、频谱分析器、数据流、</a:t>
            </a:r>
            <a:r>
              <a:rPr lang="en-US" altLang="zh-CN" sz="2000" b="0" i="0" dirty="0">
                <a:solidFill>
                  <a:srgbClr val="4D4D4D"/>
                </a:solidFill>
                <a:effectLst/>
                <a:latin typeface="-apple-system"/>
              </a:rPr>
              <a:t>I/O</a:t>
            </a:r>
            <a:r>
              <a:rPr lang="zh-CN" altLang="en-US" sz="2000" b="0" i="0" dirty="0">
                <a:solidFill>
                  <a:srgbClr val="4D4D4D"/>
                </a:solidFill>
                <a:effectLst/>
                <a:latin typeface="-apple-system"/>
              </a:rPr>
              <a:t>接口等功能。</a:t>
            </a:r>
            <a:endParaRPr lang="zh-CN" altLang="en-US" sz="2000" dirty="0"/>
          </a:p>
        </p:txBody>
      </p:sp>
      <p:pic>
        <p:nvPicPr>
          <p:cNvPr id="10" name="图片 9">
            <a:extLst>
              <a:ext uri="{FF2B5EF4-FFF2-40B4-BE49-F238E27FC236}">
                <a16:creationId xmlns:a16="http://schemas.microsoft.com/office/drawing/2014/main" id="{8332E910-5988-6722-AFD3-BCE1AD9D0EAF}"/>
              </a:ext>
            </a:extLst>
          </p:cNvPr>
          <p:cNvPicPr>
            <a:picLocks noChangeAspect="1"/>
          </p:cNvPicPr>
          <p:nvPr/>
        </p:nvPicPr>
        <p:blipFill>
          <a:blip r:embed="rId3"/>
          <a:stretch>
            <a:fillRect/>
          </a:stretch>
        </p:blipFill>
        <p:spPr>
          <a:xfrm>
            <a:off x="617166" y="3081593"/>
            <a:ext cx="4780877" cy="3429479"/>
          </a:xfrm>
          <a:prstGeom prst="rect">
            <a:avLst/>
          </a:prstGeom>
        </p:spPr>
      </p:pic>
      <p:sp>
        <p:nvSpPr>
          <p:cNvPr id="11" name="文本框 10">
            <a:extLst>
              <a:ext uri="{FF2B5EF4-FFF2-40B4-BE49-F238E27FC236}">
                <a16:creationId xmlns:a16="http://schemas.microsoft.com/office/drawing/2014/main" id="{561EBCA5-C333-64E4-9A41-B524E1074280}"/>
              </a:ext>
            </a:extLst>
          </p:cNvPr>
          <p:cNvSpPr txBox="1"/>
          <p:nvPr/>
        </p:nvSpPr>
        <p:spPr>
          <a:xfrm>
            <a:off x="6189060" y="2272564"/>
            <a:ext cx="5864717" cy="2523768"/>
          </a:xfrm>
          <a:prstGeom prst="rect">
            <a:avLst/>
          </a:prstGeom>
          <a:noFill/>
        </p:spPr>
        <p:txBody>
          <a:bodyPr wrap="square" rtlCol="0">
            <a:spAutoFit/>
          </a:bodyPr>
          <a:lstStyle/>
          <a:p>
            <a:r>
              <a:rPr lang="zh-CN" altLang="en-US" sz="2000" dirty="0"/>
              <a:t>支持的硬件平台：</a:t>
            </a:r>
            <a:endParaRPr lang="en-US" altLang="zh-CN" sz="2000" dirty="0"/>
          </a:p>
          <a:p>
            <a:r>
              <a:rPr lang="en-US" altLang="zh-CN" sz="2000" dirty="0"/>
              <a:t>1. </a:t>
            </a:r>
            <a:r>
              <a:rPr lang="zh-CN" altLang="en-US" sz="2000" b="0" i="0" dirty="0">
                <a:solidFill>
                  <a:srgbClr val="4D4D4D"/>
                </a:solidFill>
                <a:effectLst/>
                <a:latin typeface="-apple-system"/>
              </a:rPr>
              <a:t>通用软件无线电外设（</a:t>
            </a:r>
            <a:r>
              <a:rPr lang="en-US" altLang="zh-CN" sz="2000" b="0" i="0" dirty="0">
                <a:solidFill>
                  <a:srgbClr val="4D4D4D"/>
                </a:solidFill>
                <a:effectLst/>
                <a:latin typeface="-apple-system"/>
              </a:rPr>
              <a:t>USRP</a:t>
            </a:r>
            <a:r>
              <a:rPr lang="zh-CN" altLang="en-US" sz="2000" b="0" i="0" dirty="0">
                <a:solidFill>
                  <a:srgbClr val="4D4D4D"/>
                </a:solidFill>
                <a:effectLst/>
                <a:latin typeface="-apple-system"/>
              </a:rPr>
              <a:t>）</a:t>
            </a:r>
            <a:endParaRPr lang="en-US" altLang="zh-CN" sz="2000" b="0" i="0" dirty="0">
              <a:solidFill>
                <a:srgbClr val="4D4D4D"/>
              </a:solidFill>
              <a:effectLst/>
              <a:latin typeface="-apple-system"/>
            </a:endParaRPr>
          </a:p>
          <a:p>
            <a:r>
              <a:rPr lang="en-US" altLang="zh-CN" sz="2000" dirty="0">
                <a:solidFill>
                  <a:srgbClr val="4D4D4D"/>
                </a:solidFill>
                <a:latin typeface="-apple-system"/>
              </a:rPr>
              <a:t>2. </a:t>
            </a:r>
            <a:r>
              <a:rPr lang="en-US" altLang="zh-CN" sz="2000" b="0" i="0" dirty="0">
                <a:solidFill>
                  <a:srgbClr val="4D4D4D"/>
                </a:solidFill>
                <a:effectLst/>
                <a:latin typeface="-apple-system"/>
              </a:rPr>
              <a:t>RTL-SDR</a:t>
            </a:r>
          </a:p>
          <a:p>
            <a:r>
              <a:rPr lang="en-US" altLang="zh-CN" sz="2000" dirty="0">
                <a:solidFill>
                  <a:srgbClr val="4D4D4D"/>
                </a:solidFill>
                <a:latin typeface="-apple-system"/>
              </a:rPr>
              <a:t>3. </a:t>
            </a:r>
            <a:r>
              <a:rPr lang="en-US" altLang="zh-CN" sz="2000" b="0" i="0" dirty="0" err="1">
                <a:solidFill>
                  <a:srgbClr val="4D4D4D"/>
                </a:solidFill>
                <a:effectLst/>
                <a:latin typeface="-apple-system"/>
              </a:rPr>
              <a:t>HackRF</a:t>
            </a:r>
            <a:r>
              <a:rPr lang="zh-CN" altLang="en-US" sz="2000" b="0" i="0" dirty="0">
                <a:solidFill>
                  <a:srgbClr val="4D4D4D"/>
                </a:solidFill>
                <a:effectLst/>
                <a:latin typeface="-apple-system"/>
              </a:rPr>
              <a:t>：</a:t>
            </a:r>
            <a:r>
              <a:rPr lang="en-US" altLang="zh-CN" sz="2000" b="0" i="0" dirty="0" err="1">
                <a:solidFill>
                  <a:srgbClr val="4D4D4D"/>
                </a:solidFill>
                <a:effectLst/>
                <a:latin typeface="-apple-system"/>
              </a:rPr>
              <a:t>HackRF</a:t>
            </a:r>
            <a:r>
              <a:rPr lang="zh-CN" altLang="en-US" sz="2000" b="0" i="0" dirty="0">
                <a:solidFill>
                  <a:srgbClr val="4D4D4D"/>
                </a:solidFill>
                <a:effectLst/>
                <a:latin typeface="-apple-system"/>
              </a:rPr>
              <a:t>是一种低成本的软件定义无线电设备，可以用于接收和发送无线电信号。</a:t>
            </a:r>
            <a:r>
              <a:rPr lang="en-US" altLang="zh-CN" sz="2000" b="0" i="0" dirty="0">
                <a:solidFill>
                  <a:srgbClr val="4D4D4D"/>
                </a:solidFill>
                <a:effectLst/>
                <a:latin typeface="-apple-system"/>
              </a:rPr>
              <a:t>GNU Radio</a:t>
            </a:r>
            <a:r>
              <a:rPr lang="zh-CN" altLang="en-US" sz="2000" b="0" i="0" dirty="0">
                <a:solidFill>
                  <a:srgbClr val="4D4D4D"/>
                </a:solidFill>
                <a:effectLst/>
                <a:latin typeface="-apple-system"/>
              </a:rPr>
              <a:t>提供了与</a:t>
            </a:r>
            <a:r>
              <a:rPr lang="en-US" altLang="zh-CN" sz="2000" b="0" i="0" dirty="0" err="1">
                <a:solidFill>
                  <a:srgbClr val="4D4D4D"/>
                </a:solidFill>
                <a:effectLst/>
                <a:latin typeface="-apple-system"/>
              </a:rPr>
              <a:t>HackRF</a:t>
            </a:r>
            <a:r>
              <a:rPr lang="zh-CN" altLang="en-US" sz="2000" b="0" i="0" dirty="0">
                <a:solidFill>
                  <a:srgbClr val="4D4D4D"/>
                </a:solidFill>
                <a:effectLst/>
                <a:latin typeface="-apple-system"/>
              </a:rPr>
              <a:t>设备连接的接口，可以进行各种无线电应用的开发和测试。</a:t>
            </a:r>
          </a:p>
          <a:p>
            <a:endParaRPr lang="zh-CN" altLang="en-US" dirty="0"/>
          </a:p>
        </p:txBody>
      </p:sp>
    </p:spTree>
    <p:extLst>
      <p:ext uri="{BB962C8B-B14F-4D97-AF65-F5344CB8AC3E}">
        <p14:creationId xmlns:p14="http://schemas.microsoft.com/office/powerpoint/2010/main" val="15338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7" name="文本框 11">
            <a:extLst>
              <a:ext uri="{FF2B5EF4-FFF2-40B4-BE49-F238E27FC236}">
                <a16:creationId xmlns:a16="http://schemas.microsoft.com/office/drawing/2014/main" id="{873FB6B0-394A-0DCF-7845-0C849B52E7EB}"/>
              </a:ext>
            </a:extLst>
          </p:cNvPr>
          <p:cNvSpPr txBox="1"/>
          <p:nvPr/>
        </p:nvSpPr>
        <p:spPr>
          <a:xfrm>
            <a:off x="653306" y="361493"/>
            <a:ext cx="3423265" cy="461665"/>
          </a:xfrm>
          <a:prstGeom prst="rect">
            <a:avLst/>
          </a:prstGeom>
          <a:noFill/>
        </p:spPr>
        <p:txBody>
          <a:bodyPr wrap="square" rtlCol="0">
            <a:spAutoFit/>
          </a:bodyPr>
          <a:lstStyle/>
          <a:p>
            <a:r>
              <a:rPr lang="en-US" altLang="zh-CN" sz="2400" b="1" dirty="0" err="1">
                <a:solidFill>
                  <a:schemeClr val="accent1"/>
                </a:solidFill>
                <a:latin typeface="微软雅黑" panose="020B0503020204020204" pitchFamily="34" charset="-122"/>
                <a:ea typeface="微软雅黑" panose="020B0503020204020204" pitchFamily="34" charset="-122"/>
              </a:rPr>
              <a:t>Hackrf</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88B2FFF-985F-9065-C40B-5B8E8911E2E4}"/>
              </a:ext>
            </a:extLst>
          </p:cNvPr>
          <p:cNvPicPr>
            <a:picLocks noChangeAspect="1"/>
          </p:cNvPicPr>
          <p:nvPr/>
        </p:nvPicPr>
        <p:blipFill>
          <a:blip r:embed="rId3"/>
          <a:stretch>
            <a:fillRect/>
          </a:stretch>
        </p:blipFill>
        <p:spPr>
          <a:xfrm>
            <a:off x="387274" y="1155521"/>
            <a:ext cx="6157194" cy="3468293"/>
          </a:xfrm>
          <a:prstGeom prst="rect">
            <a:avLst/>
          </a:prstGeom>
        </p:spPr>
      </p:pic>
      <p:sp>
        <p:nvSpPr>
          <p:cNvPr id="23" name="文本框 22">
            <a:extLst>
              <a:ext uri="{FF2B5EF4-FFF2-40B4-BE49-F238E27FC236}">
                <a16:creationId xmlns:a16="http://schemas.microsoft.com/office/drawing/2014/main" id="{B577AB81-3BB7-8F65-B1DC-D84A0E157608}"/>
              </a:ext>
            </a:extLst>
          </p:cNvPr>
          <p:cNvSpPr txBox="1"/>
          <p:nvPr/>
        </p:nvSpPr>
        <p:spPr>
          <a:xfrm>
            <a:off x="387274" y="5152103"/>
            <a:ext cx="6157194" cy="1200329"/>
          </a:xfrm>
          <a:prstGeom prst="rect">
            <a:avLst/>
          </a:prstGeom>
          <a:noFill/>
        </p:spPr>
        <p:txBody>
          <a:bodyPr wrap="square" rtlCol="0">
            <a:spAutoFit/>
          </a:bodyPr>
          <a:lstStyle/>
          <a:p>
            <a:r>
              <a:rPr lang="en-US" altLang="zh-CN" dirty="0" err="1"/>
              <a:t>HackRF</a:t>
            </a:r>
            <a:r>
              <a:rPr lang="zh-CN" altLang="en-US" dirty="0"/>
              <a:t>是一个</a:t>
            </a:r>
            <a:r>
              <a:rPr lang="zh-CN" altLang="en-US" dirty="0">
                <a:solidFill>
                  <a:srgbClr val="FF0000"/>
                </a:solidFill>
              </a:rPr>
              <a:t>开源硬件平台</a:t>
            </a:r>
            <a:r>
              <a:rPr lang="zh-CN" altLang="en-US" dirty="0"/>
              <a:t>，用于软件定义无线电（</a:t>
            </a:r>
            <a:r>
              <a:rPr lang="en-US" altLang="zh-CN" dirty="0"/>
              <a:t>SDR</a:t>
            </a:r>
            <a:r>
              <a:rPr lang="zh-CN" altLang="en-US" dirty="0"/>
              <a:t>）开发。它由一块可以发射和接收的广域频率范围的射频（</a:t>
            </a:r>
            <a:r>
              <a:rPr lang="en-US" altLang="zh-CN" dirty="0"/>
              <a:t>RF</a:t>
            </a:r>
            <a:r>
              <a:rPr lang="zh-CN" altLang="en-US" dirty="0"/>
              <a:t>）电路板组成，可以与各种软件结合使用，实现无线通信系统的开发、测试和实验。</a:t>
            </a:r>
          </a:p>
        </p:txBody>
      </p:sp>
      <p:sp>
        <p:nvSpPr>
          <p:cNvPr id="27" name="文本框 26">
            <a:extLst>
              <a:ext uri="{FF2B5EF4-FFF2-40B4-BE49-F238E27FC236}">
                <a16:creationId xmlns:a16="http://schemas.microsoft.com/office/drawing/2014/main" id="{FE177E6E-02E5-0EC3-6185-45540577BD79}"/>
              </a:ext>
            </a:extLst>
          </p:cNvPr>
          <p:cNvSpPr txBox="1"/>
          <p:nvPr/>
        </p:nvSpPr>
        <p:spPr>
          <a:xfrm>
            <a:off x="6857160" y="197346"/>
            <a:ext cx="4994226" cy="6463308"/>
          </a:xfrm>
          <a:prstGeom prst="rect">
            <a:avLst/>
          </a:prstGeom>
          <a:noFill/>
        </p:spPr>
        <p:txBody>
          <a:bodyPr wrap="square" rtlCol="0">
            <a:spAutoFit/>
          </a:bodyPr>
          <a:lstStyle/>
          <a:p>
            <a:pPr algn="l"/>
            <a:r>
              <a:rPr lang="en-US" altLang="zh-CN" b="0" i="0" dirty="0" err="1">
                <a:solidFill>
                  <a:srgbClr val="333333"/>
                </a:solidFill>
                <a:effectLst/>
                <a:latin typeface="-apple-system"/>
              </a:rPr>
              <a:t>HackRF</a:t>
            </a:r>
            <a:r>
              <a:rPr lang="zh-CN" altLang="en-US" b="0" i="0" dirty="0">
                <a:solidFill>
                  <a:srgbClr val="333333"/>
                </a:solidFill>
                <a:effectLst/>
                <a:latin typeface="-apple-system"/>
              </a:rPr>
              <a:t>的主要特点包括：</a:t>
            </a:r>
            <a:endParaRPr lang="en-US" altLang="zh-CN" b="0" i="0" dirty="0">
              <a:solidFill>
                <a:srgbClr val="333333"/>
              </a:solidFill>
              <a:effectLst/>
              <a:latin typeface="-apple-system"/>
            </a:endParaRPr>
          </a:p>
          <a:p>
            <a:pPr algn="l"/>
            <a:endParaRPr lang="zh-CN" altLang="en-US" b="0" i="0" dirty="0">
              <a:solidFill>
                <a:srgbClr val="333333"/>
              </a:solidFill>
              <a:effectLst/>
              <a:latin typeface="-apple-system"/>
            </a:endParaRPr>
          </a:p>
          <a:p>
            <a:pPr algn="l">
              <a:buFont typeface="+mj-lt"/>
              <a:buAutoNum type="arabicPeriod"/>
            </a:pPr>
            <a:r>
              <a:rPr lang="zh-CN" altLang="en-US" b="1" i="0" dirty="0">
                <a:solidFill>
                  <a:srgbClr val="333333"/>
                </a:solidFill>
                <a:effectLst/>
                <a:latin typeface="-apple-system"/>
              </a:rPr>
              <a:t>频率范围广泛</a:t>
            </a:r>
            <a:r>
              <a:rPr lang="zh-CN" altLang="en-US" b="0" i="0" dirty="0">
                <a:solidFill>
                  <a:srgbClr val="333333"/>
                </a:solidFill>
                <a:effectLst/>
                <a:latin typeface="-apple-system"/>
              </a:rPr>
              <a:t>：</a:t>
            </a:r>
            <a:r>
              <a:rPr lang="en-US" altLang="zh-CN" b="0" i="0" dirty="0" err="1">
                <a:solidFill>
                  <a:srgbClr val="333333"/>
                </a:solidFill>
                <a:effectLst/>
                <a:latin typeface="-apple-system"/>
              </a:rPr>
              <a:t>HackRF</a:t>
            </a:r>
            <a:r>
              <a:rPr lang="zh-CN" altLang="en-US" b="0" i="0" dirty="0">
                <a:solidFill>
                  <a:srgbClr val="333333"/>
                </a:solidFill>
                <a:effectLst/>
                <a:latin typeface="-apple-system"/>
              </a:rPr>
              <a:t>覆盖了从</a:t>
            </a:r>
            <a:r>
              <a:rPr lang="en-US" altLang="zh-CN" b="0" i="0" dirty="0">
                <a:solidFill>
                  <a:srgbClr val="333333"/>
                </a:solidFill>
                <a:effectLst/>
                <a:latin typeface="-apple-system"/>
              </a:rPr>
              <a:t>1MHz</a:t>
            </a:r>
            <a:r>
              <a:rPr lang="zh-CN" altLang="en-US" b="0" i="0" dirty="0">
                <a:solidFill>
                  <a:srgbClr val="333333"/>
                </a:solidFill>
                <a:effectLst/>
                <a:latin typeface="-apple-system"/>
              </a:rPr>
              <a:t>到</a:t>
            </a:r>
            <a:r>
              <a:rPr lang="en-US" altLang="zh-CN" b="0" i="0" dirty="0">
                <a:solidFill>
                  <a:srgbClr val="333333"/>
                </a:solidFill>
                <a:effectLst/>
                <a:latin typeface="-apple-system"/>
              </a:rPr>
              <a:t>6GHz</a:t>
            </a:r>
            <a:r>
              <a:rPr lang="zh-CN" altLang="en-US" b="0" i="0" dirty="0">
                <a:solidFill>
                  <a:srgbClr val="333333"/>
                </a:solidFill>
                <a:effectLst/>
                <a:latin typeface="-apple-system"/>
              </a:rPr>
              <a:t>的频率范围，使其适用于多种无线电通信标准和应用。</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1" i="0" dirty="0">
                <a:solidFill>
                  <a:srgbClr val="333333"/>
                </a:solidFill>
                <a:effectLst/>
                <a:latin typeface="-apple-system"/>
              </a:rPr>
              <a:t>可编程和灵活</a:t>
            </a:r>
            <a:r>
              <a:rPr lang="zh-CN" altLang="en-US" b="0" i="0" dirty="0">
                <a:solidFill>
                  <a:srgbClr val="333333"/>
                </a:solidFill>
                <a:effectLst/>
                <a:latin typeface="-apple-system"/>
              </a:rPr>
              <a:t>：</a:t>
            </a:r>
            <a:r>
              <a:rPr lang="en-US" altLang="zh-CN" b="0" i="0" dirty="0" err="1">
                <a:solidFill>
                  <a:srgbClr val="333333"/>
                </a:solidFill>
                <a:effectLst/>
                <a:latin typeface="-apple-system"/>
              </a:rPr>
              <a:t>HackRF</a:t>
            </a:r>
            <a:r>
              <a:rPr lang="zh-CN" altLang="en-US" b="0" i="0" dirty="0">
                <a:solidFill>
                  <a:srgbClr val="333333"/>
                </a:solidFill>
                <a:effectLst/>
                <a:latin typeface="-apple-system"/>
              </a:rPr>
              <a:t>是一款完全可编程的</a:t>
            </a:r>
            <a:r>
              <a:rPr lang="en-US" altLang="zh-CN" b="0" i="0" dirty="0">
                <a:solidFill>
                  <a:srgbClr val="333333"/>
                </a:solidFill>
                <a:effectLst/>
                <a:latin typeface="-apple-system"/>
              </a:rPr>
              <a:t>SDR</a:t>
            </a:r>
            <a:r>
              <a:rPr lang="zh-CN" altLang="en-US" b="0" i="0" dirty="0">
                <a:solidFill>
                  <a:srgbClr val="333333"/>
                </a:solidFill>
                <a:effectLst/>
                <a:latin typeface="-apple-system"/>
              </a:rPr>
              <a:t>平台，</a:t>
            </a:r>
            <a:r>
              <a:rPr lang="en-US" altLang="zh-CN" b="0" i="0" dirty="0" err="1">
                <a:solidFill>
                  <a:srgbClr val="333333"/>
                </a:solidFill>
                <a:effectLst/>
                <a:latin typeface="-apple-system"/>
              </a:rPr>
              <a:t>HackRF</a:t>
            </a:r>
            <a:r>
              <a:rPr lang="zh-CN" altLang="en-US" b="0" i="0" dirty="0">
                <a:solidFill>
                  <a:srgbClr val="333333"/>
                </a:solidFill>
                <a:effectLst/>
                <a:latin typeface="-apple-system"/>
              </a:rPr>
              <a:t>可以与各种软件一起使用，包括</a:t>
            </a:r>
            <a:r>
              <a:rPr lang="en-US" altLang="zh-CN" b="0" i="0" dirty="0">
                <a:solidFill>
                  <a:srgbClr val="333333"/>
                </a:solidFill>
                <a:effectLst/>
                <a:latin typeface="-apple-system"/>
              </a:rPr>
              <a:t>GNU Radio</a:t>
            </a:r>
            <a:r>
              <a:rPr lang="zh-CN" altLang="en-US" b="0" i="0" dirty="0">
                <a:solidFill>
                  <a:srgbClr val="333333"/>
                </a:solidFill>
                <a:effectLst/>
                <a:latin typeface="-apple-system"/>
              </a:rPr>
              <a:t>、</a:t>
            </a:r>
            <a:r>
              <a:rPr lang="en-US" altLang="zh-CN" b="0" i="0" dirty="0">
                <a:solidFill>
                  <a:srgbClr val="333333"/>
                </a:solidFill>
                <a:effectLst/>
                <a:latin typeface="-apple-system"/>
              </a:rPr>
              <a:t>SDR#</a:t>
            </a:r>
            <a:r>
              <a:rPr lang="zh-CN" altLang="en-US" b="0" i="0" dirty="0">
                <a:solidFill>
                  <a:srgbClr val="333333"/>
                </a:solidFill>
                <a:effectLst/>
                <a:latin typeface="-apple-system"/>
              </a:rPr>
              <a:t>、</a:t>
            </a:r>
            <a:r>
              <a:rPr lang="en-US" altLang="zh-CN" b="0" i="0" dirty="0" err="1">
                <a:solidFill>
                  <a:srgbClr val="333333"/>
                </a:solidFill>
                <a:effectLst/>
                <a:latin typeface="-apple-system"/>
              </a:rPr>
              <a:t>HackRF</a:t>
            </a:r>
            <a:r>
              <a:rPr lang="zh-CN" altLang="en-US" b="0" i="0" dirty="0">
                <a:solidFill>
                  <a:srgbClr val="333333"/>
                </a:solidFill>
                <a:effectLst/>
                <a:latin typeface="-apple-system"/>
              </a:rPr>
              <a:t>官方提供的</a:t>
            </a:r>
            <a:r>
              <a:rPr lang="en-US" altLang="zh-CN" b="0" i="0" dirty="0" err="1">
                <a:solidFill>
                  <a:srgbClr val="333333"/>
                </a:solidFill>
                <a:effectLst/>
                <a:latin typeface="-apple-system"/>
              </a:rPr>
              <a:t>HackRF</a:t>
            </a:r>
            <a:r>
              <a:rPr lang="zh-CN" altLang="en-US" b="0" i="0" dirty="0">
                <a:solidFill>
                  <a:srgbClr val="333333"/>
                </a:solidFill>
                <a:effectLst/>
                <a:latin typeface="-apple-system"/>
              </a:rPr>
              <a:t>库等，使得用户可以使用不同的软件工具来实现各种无线通信应用。</a:t>
            </a: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1" i="0" dirty="0">
                <a:solidFill>
                  <a:srgbClr val="333333"/>
                </a:solidFill>
                <a:effectLst/>
                <a:latin typeface="-apple-system"/>
              </a:rPr>
              <a:t>开放源代码</a:t>
            </a:r>
            <a:r>
              <a:rPr lang="zh-CN" altLang="en-US" b="0" i="0" dirty="0">
                <a:solidFill>
                  <a:srgbClr val="333333"/>
                </a:solidFill>
                <a:effectLst/>
                <a:latin typeface="-apple-system"/>
              </a:rPr>
              <a:t>：</a:t>
            </a:r>
            <a:r>
              <a:rPr lang="en-US" altLang="zh-CN" b="0" i="0" dirty="0" err="1">
                <a:solidFill>
                  <a:srgbClr val="333333"/>
                </a:solidFill>
                <a:effectLst/>
                <a:latin typeface="-apple-system"/>
              </a:rPr>
              <a:t>HackRF</a:t>
            </a:r>
            <a:r>
              <a:rPr lang="zh-CN" altLang="en-US" b="0" i="0" dirty="0">
                <a:solidFill>
                  <a:srgbClr val="333333"/>
                </a:solidFill>
                <a:effectLst/>
                <a:latin typeface="-apple-system"/>
              </a:rPr>
              <a:t>的硬件和软件都是开源的，用户可以访问其设计文件和源代码，并根据需要进行修改和定制。</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en-US" altLang="zh-CN" b="1" i="0" dirty="0">
                <a:solidFill>
                  <a:srgbClr val="333333"/>
                </a:solidFill>
                <a:effectLst/>
                <a:latin typeface="-apple-system"/>
              </a:rPr>
              <a:t>USB</a:t>
            </a:r>
            <a:r>
              <a:rPr lang="zh-CN" altLang="en-US" b="1" i="0" dirty="0">
                <a:solidFill>
                  <a:srgbClr val="333333"/>
                </a:solidFill>
                <a:effectLst/>
                <a:latin typeface="-apple-system"/>
              </a:rPr>
              <a:t>接口</a:t>
            </a:r>
            <a:r>
              <a:rPr lang="zh-CN" altLang="en-US" b="0" i="0" dirty="0">
                <a:solidFill>
                  <a:srgbClr val="333333"/>
                </a:solidFill>
                <a:effectLst/>
                <a:latin typeface="-apple-system"/>
              </a:rPr>
              <a:t>：</a:t>
            </a:r>
            <a:r>
              <a:rPr lang="en-US" altLang="zh-CN" b="0" i="0" dirty="0" err="1">
                <a:solidFill>
                  <a:srgbClr val="333333"/>
                </a:solidFill>
                <a:effectLst/>
                <a:latin typeface="-apple-system"/>
              </a:rPr>
              <a:t>HackRF</a:t>
            </a:r>
            <a:r>
              <a:rPr lang="zh-CN" altLang="en-US" b="0" i="0" dirty="0">
                <a:solidFill>
                  <a:srgbClr val="333333"/>
                </a:solidFill>
                <a:effectLst/>
                <a:latin typeface="-apple-system"/>
              </a:rPr>
              <a:t>通过</a:t>
            </a:r>
            <a:r>
              <a:rPr lang="en-US" altLang="zh-CN" b="0" i="0" dirty="0">
                <a:solidFill>
                  <a:srgbClr val="333333"/>
                </a:solidFill>
                <a:effectLst/>
                <a:latin typeface="-apple-system"/>
              </a:rPr>
              <a:t>USB</a:t>
            </a:r>
            <a:r>
              <a:rPr lang="zh-CN" altLang="en-US" b="0" i="0" dirty="0">
                <a:solidFill>
                  <a:srgbClr val="333333"/>
                </a:solidFill>
                <a:effectLst/>
                <a:latin typeface="-apple-system"/>
              </a:rPr>
              <a:t>接口连接到计算机，方便用户进行数据传输和控制。</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1" i="0" dirty="0">
                <a:solidFill>
                  <a:srgbClr val="333333"/>
                </a:solidFill>
                <a:effectLst/>
                <a:latin typeface="-apple-system"/>
              </a:rPr>
              <a:t>支持多种无线电应用</a:t>
            </a:r>
            <a:r>
              <a:rPr lang="zh-CN" altLang="en-US" b="0" i="0" dirty="0">
                <a:solidFill>
                  <a:srgbClr val="333333"/>
                </a:solidFill>
                <a:effectLst/>
                <a:latin typeface="-apple-system"/>
              </a:rPr>
              <a:t>：由于其灵活性和可定制性，</a:t>
            </a:r>
            <a:r>
              <a:rPr lang="en-US" altLang="zh-CN" b="0" i="0" dirty="0" err="1">
                <a:solidFill>
                  <a:srgbClr val="333333"/>
                </a:solidFill>
                <a:effectLst/>
                <a:latin typeface="-apple-system"/>
              </a:rPr>
              <a:t>HackRF</a:t>
            </a:r>
            <a:r>
              <a:rPr lang="zh-CN" altLang="en-US" b="0" i="0" dirty="0">
                <a:solidFill>
                  <a:srgbClr val="333333"/>
                </a:solidFill>
                <a:effectLst/>
                <a:latin typeface="-apple-system"/>
              </a:rPr>
              <a:t>可以用于许多无线电应用，包括无线电频谱监测、信号解调、无线电攻击和防御等。</a:t>
            </a:r>
          </a:p>
          <a:p>
            <a:endParaRPr lang="zh-CN" altLang="en-US" dirty="0"/>
          </a:p>
        </p:txBody>
      </p:sp>
    </p:spTree>
    <p:extLst>
      <p:ext uri="{BB962C8B-B14F-4D97-AF65-F5344CB8AC3E}">
        <p14:creationId xmlns:p14="http://schemas.microsoft.com/office/powerpoint/2010/main" val="6770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05</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7114794" y="2733674"/>
            <a:ext cx="5242761" cy="1390651"/>
          </a:xfrm>
          <a:prstGeom prst="rect">
            <a:avLst/>
          </a:prstGeom>
          <a:noFill/>
        </p:spPr>
        <p:txBody>
          <a:bodyPr anchor="ctr">
            <a:normAutofit/>
          </a:bodyPr>
          <a:lstStyle/>
          <a:p>
            <a:pPr eaLnBrk="1" hangingPunct="1"/>
            <a:r>
              <a:rPr lang="zh-CN" altLang="en-US" sz="3200" b="1" dirty="0">
                <a:latin typeface="微软雅黑" pitchFamily="34" charset="-122"/>
              </a:rPr>
              <a:t>深度学习相关技术</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68811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p:cNvSpPr txBox="1"/>
          <p:nvPr/>
        </p:nvSpPr>
        <p:spPr>
          <a:xfrm>
            <a:off x="378714" y="346928"/>
            <a:ext cx="2531727" cy="830997"/>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深度学习模型调研</a:t>
            </a:r>
          </a:p>
        </p:txBody>
      </p:sp>
      <p:grpSp>
        <p:nvGrpSpPr>
          <p:cNvPr id="2" name="组合 12"/>
          <p:cNvGrpSpPr/>
          <p:nvPr/>
        </p:nvGrpSpPr>
        <p:grpSpPr>
          <a:xfrm>
            <a:off x="0" y="382308"/>
            <a:ext cx="340614" cy="390904"/>
            <a:chOff x="0" y="91440"/>
            <a:chExt cx="454152" cy="521208"/>
          </a:xfrm>
        </p:grpSpPr>
        <p:sp>
          <p:nvSpPr>
            <p:cNvPr id="5" name="矩形 4"/>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14882" y="1410078"/>
            <a:ext cx="1069675" cy="714750"/>
            <a:chOff x="5805982" y="1314828"/>
            <a:chExt cx="1069675" cy="714750"/>
          </a:xfrm>
        </p:grpSpPr>
        <p:sp>
          <p:nvSpPr>
            <p:cNvPr id="21" name="文本框 17"/>
            <p:cNvSpPr txBox="1"/>
            <p:nvPr/>
          </p:nvSpPr>
          <p:spPr>
            <a:xfrm>
              <a:off x="5805982" y="1314828"/>
              <a:ext cx="1069675" cy="707886"/>
            </a:xfrm>
            <a:prstGeom prst="rect">
              <a:avLst/>
            </a:prstGeom>
            <a:noFill/>
          </p:spPr>
          <p:txBody>
            <a:bodyPr wrap="square" rtlCol="0">
              <a:spAutoFit/>
            </a:bodyPr>
            <a:lstStyle/>
            <a:p>
              <a:r>
                <a:rPr lang="en-US" altLang="zh-CN" sz="4000" b="1" dirty="0">
                  <a:solidFill>
                    <a:schemeClr val="accent1"/>
                  </a:solidFill>
                  <a:latin typeface="微软雅黑" panose="020B0503020204020204" pitchFamily="34" charset="-122"/>
                  <a:ea typeface="微软雅黑" panose="020B0503020204020204" pitchFamily="34" charset="-122"/>
                </a:rPr>
                <a:t>01</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a:off x="6461589" y="1546223"/>
              <a:ext cx="310551" cy="4833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19"/>
          <p:cNvSpPr txBox="1"/>
          <p:nvPr/>
        </p:nvSpPr>
        <p:spPr>
          <a:xfrm>
            <a:off x="1858685" y="1536621"/>
            <a:ext cx="5445757"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时域方法</a:t>
            </a:r>
            <a:endParaRPr lang="en-US" altLang="zh-CN" sz="2400" b="1" dirty="0">
              <a:latin typeface="微软雅黑" pitchFamily="34" charset="-122"/>
              <a:ea typeface="微软雅黑" pitchFamily="34" charset="-122"/>
            </a:endParaRPr>
          </a:p>
        </p:txBody>
      </p:sp>
      <p:grpSp>
        <p:nvGrpSpPr>
          <p:cNvPr id="24" name="组合 23"/>
          <p:cNvGrpSpPr/>
          <p:nvPr/>
        </p:nvGrpSpPr>
        <p:grpSpPr>
          <a:xfrm>
            <a:off x="814882" y="3618953"/>
            <a:ext cx="1069675" cy="714750"/>
            <a:chOff x="5805982" y="2260973"/>
            <a:chExt cx="1069675" cy="714750"/>
          </a:xfrm>
        </p:grpSpPr>
        <p:sp>
          <p:nvSpPr>
            <p:cNvPr id="25" name="文本框 14"/>
            <p:cNvSpPr txBox="1"/>
            <p:nvPr/>
          </p:nvSpPr>
          <p:spPr>
            <a:xfrm>
              <a:off x="5805982" y="2260973"/>
              <a:ext cx="1069675" cy="707886"/>
            </a:xfrm>
            <a:prstGeom prst="rect">
              <a:avLst/>
            </a:prstGeom>
            <a:noFill/>
          </p:spPr>
          <p:txBody>
            <a:bodyPr wrap="square" rtlCol="0">
              <a:spAutoFit/>
            </a:bodyPr>
            <a:lstStyle/>
            <a:p>
              <a:r>
                <a:rPr lang="en-US" altLang="zh-CN" sz="4000" b="1" dirty="0">
                  <a:solidFill>
                    <a:schemeClr val="accent1"/>
                  </a:solidFill>
                  <a:latin typeface="微软雅黑" panose="020B0503020204020204" pitchFamily="34" charset="-122"/>
                  <a:ea typeface="微软雅黑" panose="020B0503020204020204" pitchFamily="34" charset="-122"/>
                </a:rPr>
                <a:t>02</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6461589" y="2492368"/>
              <a:ext cx="310551" cy="4833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16"/>
          <p:cNvSpPr txBox="1"/>
          <p:nvPr/>
        </p:nvSpPr>
        <p:spPr>
          <a:xfrm>
            <a:off x="1789098" y="3868606"/>
            <a:ext cx="4484965"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时频域方法</a:t>
            </a:r>
            <a:endParaRPr lang="en-US" altLang="zh-CN" sz="2400" b="1" dirty="0">
              <a:latin typeface="微软雅黑" pitchFamily="34" charset="-122"/>
              <a:ea typeface="微软雅黑" pitchFamily="34" charset="-122"/>
            </a:endParaRPr>
          </a:p>
        </p:txBody>
      </p:sp>
      <p:sp>
        <p:nvSpPr>
          <p:cNvPr id="36" name="矩形 35"/>
          <p:cNvSpPr/>
          <p:nvPr/>
        </p:nvSpPr>
        <p:spPr>
          <a:xfrm>
            <a:off x="1886349" y="1987034"/>
            <a:ext cx="5311069" cy="1200329"/>
          </a:xfrm>
          <a:prstGeom prst="rect">
            <a:avLst/>
          </a:prstGeom>
        </p:spPr>
        <p:txBody>
          <a:bodyPr wrap="none">
            <a:spAutoFit/>
          </a:bodyPr>
          <a:lstStyle/>
          <a:p>
            <a:pPr>
              <a:buFont typeface="Wingdings" pitchFamily="2" charset="2"/>
              <a:buChar char="l"/>
            </a:pPr>
            <a:r>
              <a:rPr lang="zh-CN" altLang="en-US" dirty="0">
                <a:latin typeface="微软雅黑" pitchFamily="34" charset="-122"/>
                <a:ea typeface="微软雅黑" pitchFamily="34" charset="-122"/>
              </a:rPr>
              <a:t>将无线电信号视作二维（幅值</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时间）的时间序列</a:t>
            </a:r>
            <a:endParaRPr lang="en-US" altLang="zh-CN" dirty="0">
              <a:latin typeface="微软雅黑" pitchFamily="34" charset="-122"/>
              <a:ea typeface="微软雅黑" pitchFamily="34" charset="-122"/>
            </a:endParaRPr>
          </a:p>
          <a:p>
            <a:pPr>
              <a:buFont typeface="Wingdings" pitchFamily="2" charset="2"/>
              <a:buChar char="l"/>
            </a:pPr>
            <a:r>
              <a:rPr lang="zh-CN" altLang="en-US" dirty="0">
                <a:latin typeface="微软雅黑" pitchFamily="34" charset="-122"/>
                <a:ea typeface="微软雅黑" pitchFamily="34" charset="-122"/>
              </a:rPr>
              <a:t>采用</a:t>
            </a:r>
            <a:r>
              <a:rPr lang="en-US" altLang="zh-CN" dirty="0">
                <a:latin typeface="微软雅黑" pitchFamily="34" charset="-122"/>
                <a:ea typeface="微软雅黑" pitchFamily="34" charset="-122"/>
              </a:rPr>
              <a:t>RNN(GRU,LSTM)</a:t>
            </a:r>
            <a:r>
              <a:rPr lang="zh-CN" altLang="en-US" dirty="0">
                <a:latin typeface="微软雅黑" pitchFamily="34" charset="-122"/>
                <a:ea typeface="微软雅黑" pitchFamily="34" charset="-122"/>
              </a:rPr>
              <a:t>网络</a:t>
            </a:r>
            <a:endParaRPr lang="en-US" altLang="zh-CN" dirty="0">
              <a:latin typeface="微软雅黑" pitchFamily="34" charset="-122"/>
              <a:ea typeface="微软雅黑" pitchFamily="34" charset="-122"/>
            </a:endParaRPr>
          </a:p>
          <a:p>
            <a:pPr>
              <a:buFont typeface="Wingdings" pitchFamily="2" charset="2"/>
              <a:buChar char="l"/>
            </a:pPr>
            <a:r>
              <a:rPr lang="zh-CN" altLang="en-US" dirty="0">
                <a:latin typeface="微软雅黑" pitchFamily="34" charset="-122"/>
                <a:ea typeface="微软雅黑" pitchFamily="34" charset="-122"/>
              </a:rPr>
              <a:t>利用权值共享的</a:t>
            </a:r>
            <a:r>
              <a:rPr lang="en-US" altLang="zh-CN" dirty="0">
                <a:latin typeface="微软雅黑" pitchFamily="34" charset="-122"/>
                <a:ea typeface="微软雅黑" pitchFamily="34" charset="-122"/>
              </a:rPr>
              <a:t>CNN</a:t>
            </a:r>
            <a:r>
              <a:rPr lang="zh-CN" altLang="en-US" dirty="0">
                <a:latin typeface="微软雅黑" pitchFamily="34" charset="-122"/>
                <a:ea typeface="微软雅黑" pitchFamily="34" charset="-122"/>
              </a:rPr>
              <a:t>网络，</a:t>
            </a:r>
            <a:r>
              <a:rPr lang="en-US" altLang="zh-CN" dirty="0">
                <a:latin typeface="微软雅黑" pitchFamily="34" charset="-122"/>
                <a:ea typeface="微软雅黑" pitchFamily="34" charset="-122"/>
              </a:rPr>
              <a:t>CLDNN</a:t>
            </a:r>
            <a:r>
              <a:rPr lang="zh-CN" altLang="en-US" dirty="0">
                <a:latin typeface="微软雅黑" pitchFamily="34" charset="-122"/>
                <a:ea typeface="微软雅黑" pitchFamily="34" charset="-122"/>
              </a:rPr>
              <a:t>网络</a:t>
            </a:r>
            <a:endParaRPr lang="en-US" altLang="zh-CN" dirty="0">
              <a:latin typeface="微软雅黑" pitchFamily="34" charset="-122"/>
              <a:ea typeface="微软雅黑" pitchFamily="34" charset="-122"/>
            </a:endParaRPr>
          </a:p>
          <a:p>
            <a:pPr>
              <a:buFont typeface="Wingdings" pitchFamily="2" charset="2"/>
              <a:buChar char="l"/>
            </a:pPr>
            <a:r>
              <a:rPr lang="zh-CN" altLang="en-US" dirty="0">
                <a:latin typeface="微软雅黑" pitchFamily="34" charset="-122"/>
                <a:ea typeface="微软雅黑" pitchFamily="34" charset="-122"/>
              </a:rPr>
              <a:t>采用多头注意力机制的</a:t>
            </a:r>
            <a:r>
              <a:rPr lang="en-US" altLang="zh-CN" dirty="0">
                <a:latin typeface="微软雅黑" pitchFamily="34" charset="-122"/>
                <a:ea typeface="微软雅黑" pitchFamily="34" charset="-122"/>
              </a:rPr>
              <a:t>transformer</a:t>
            </a:r>
            <a:r>
              <a:rPr lang="zh-CN" altLang="en-US" dirty="0">
                <a:latin typeface="微软雅黑" pitchFamily="34" charset="-122"/>
                <a:ea typeface="微软雅黑" pitchFamily="34" charset="-122"/>
              </a:rPr>
              <a:t>模型</a:t>
            </a:r>
            <a:endParaRPr lang="en-US" altLang="zh-CN" dirty="0">
              <a:latin typeface="微软雅黑" pitchFamily="34" charset="-122"/>
              <a:ea typeface="微软雅黑" pitchFamily="34" charset="-122"/>
            </a:endParaRPr>
          </a:p>
        </p:txBody>
      </p:sp>
      <p:sp>
        <p:nvSpPr>
          <p:cNvPr id="37" name="矩形 36"/>
          <p:cNvSpPr/>
          <p:nvPr/>
        </p:nvSpPr>
        <p:spPr>
          <a:xfrm>
            <a:off x="1826897" y="4337840"/>
            <a:ext cx="4409366" cy="1477328"/>
          </a:xfrm>
          <a:prstGeom prst="rect">
            <a:avLst/>
          </a:prstGeom>
        </p:spPr>
        <p:txBody>
          <a:bodyPr wrap="square">
            <a:spAutoFit/>
          </a:bodyPr>
          <a:lstStyle/>
          <a:p>
            <a:pPr>
              <a:buFont typeface="Wingdings" pitchFamily="2" charset="2"/>
              <a:buChar char="l"/>
            </a:pPr>
            <a:r>
              <a:rPr lang="zh-CN" altLang="en-US" dirty="0">
                <a:latin typeface="微软雅黑" pitchFamily="34" charset="-122"/>
                <a:ea typeface="微软雅黑" pitchFamily="34" charset="-122"/>
              </a:rPr>
              <a:t>将无线电信号的时频图作为图片输入，使用计算机视觉的识别手段</a:t>
            </a:r>
            <a:endParaRPr lang="en-US" altLang="zh-CN" dirty="0">
              <a:latin typeface="微软雅黑" pitchFamily="34" charset="-122"/>
              <a:ea typeface="微软雅黑" pitchFamily="34" charset="-122"/>
            </a:endParaRPr>
          </a:p>
          <a:p>
            <a:pPr>
              <a:buFont typeface="Wingdings" pitchFamily="2" charset="2"/>
              <a:buChar char="l"/>
            </a:pPr>
            <a:r>
              <a:rPr lang="zh-CN" altLang="en-US" dirty="0">
                <a:latin typeface="微软雅黑" pitchFamily="34" charset="-122"/>
                <a:ea typeface="微软雅黑" pitchFamily="34" charset="-122"/>
              </a:rPr>
              <a:t>使用二维卷积特征提取的</a:t>
            </a:r>
            <a:r>
              <a:rPr lang="en-US" altLang="zh-CN" dirty="0">
                <a:latin typeface="微软雅黑" pitchFamily="34" charset="-122"/>
                <a:ea typeface="微软雅黑" pitchFamily="34" charset="-122"/>
              </a:rPr>
              <a:t>CNN</a:t>
            </a:r>
            <a:r>
              <a:rPr lang="zh-CN" altLang="en-US" dirty="0">
                <a:latin typeface="微软雅黑" pitchFamily="34" charset="-122"/>
                <a:ea typeface="微软雅黑" pitchFamily="34" charset="-122"/>
              </a:rPr>
              <a:t>网络</a:t>
            </a:r>
            <a:endParaRPr lang="en-US" altLang="zh-CN" dirty="0">
              <a:latin typeface="微软雅黑" pitchFamily="34" charset="-122"/>
              <a:ea typeface="微软雅黑" pitchFamily="34" charset="-122"/>
            </a:endParaRPr>
          </a:p>
          <a:p>
            <a:pPr>
              <a:buFont typeface="Wingdings" pitchFamily="2" charset="2"/>
              <a:buChar char="l"/>
            </a:pPr>
            <a:r>
              <a:rPr lang="zh-CN" altLang="en-US" dirty="0">
                <a:latin typeface="微软雅黑" pitchFamily="34" charset="-122"/>
                <a:ea typeface="微软雅黑" pitchFamily="34" charset="-122"/>
              </a:rPr>
              <a:t>使用计算机网络模型的</a:t>
            </a:r>
            <a:r>
              <a:rPr lang="en-US" altLang="zh-CN" dirty="0">
                <a:latin typeface="微软雅黑" pitchFamily="34" charset="-122"/>
                <a:ea typeface="微软雅黑" pitchFamily="34" charset="-122"/>
              </a:rPr>
              <a:t>YOLO</a:t>
            </a:r>
            <a:r>
              <a:rPr lang="zh-CN" altLang="en-US" dirty="0">
                <a:latin typeface="微软雅黑" pitchFamily="34" charset="-122"/>
                <a:ea typeface="微软雅黑" pitchFamily="34" charset="-122"/>
              </a:rPr>
              <a:t>模型</a:t>
            </a:r>
          </a:p>
          <a:p>
            <a:pPr>
              <a:buFont typeface="Wingdings" pitchFamily="2" charset="2"/>
              <a:buChar char="l"/>
            </a:pPr>
            <a:endParaRPr lang="zh-CN" altLang="en-US" dirty="0">
              <a:latin typeface="微软雅黑" pitchFamily="34" charset="-122"/>
              <a:ea typeface="微软雅黑" pitchFamily="34" charset="-122"/>
            </a:endParaRPr>
          </a:p>
        </p:txBody>
      </p:sp>
      <p:sp>
        <p:nvSpPr>
          <p:cNvPr id="41" name="平行四边形 40"/>
          <p:cNvSpPr/>
          <p:nvPr/>
        </p:nvSpPr>
        <p:spPr>
          <a:xfrm>
            <a:off x="6591300" y="0"/>
            <a:ext cx="5295900" cy="6858000"/>
          </a:xfrm>
          <a:prstGeom prst="parallelogram">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4" y="346928"/>
            <a:ext cx="342326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模型介绍</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29" name="图片 28">
            <a:extLst>
              <a:ext uri="{FF2B5EF4-FFF2-40B4-BE49-F238E27FC236}">
                <a16:creationId xmlns:a16="http://schemas.microsoft.com/office/drawing/2014/main" id="{F008C5DE-EB3B-4261-963D-C500D78EE0C5}"/>
              </a:ext>
            </a:extLst>
          </p:cNvPr>
          <p:cNvPicPr>
            <a:picLocks noChangeAspect="1"/>
          </p:cNvPicPr>
          <p:nvPr/>
        </p:nvPicPr>
        <p:blipFill>
          <a:blip r:embed="rId3"/>
          <a:stretch>
            <a:fillRect/>
          </a:stretch>
        </p:blipFill>
        <p:spPr>
          <a:xfrm>
            <a:off x="615382" y="1133828"/>
            <a:ext cx="4600966" cy="2567800"/>
          </a:xfrm>
          <a:prstGeom prst="rect">
            <a:avLst/>
          </a:prstGeom>
        </p:spPr>
      </p:pic>
      <p:pic>
        <p:nvPicPr>
          <p:cNvPr id="34" name="图片 33">
            <a:extLst>
              <a:ext uri="{FF2B5EF4-FFF2-40B4-BE49-F238E27FC236}">
                <a16:creationId xmlns:a16="http://schemas.microsoft.com/office/drawing/2014/main" id="{15F3FC46-A790-4FB5-ACAC-9D48EF1F696B}"/>
              </a:ext>
            </a:extLst>
          </p:cNvPr>
          <p:cNvPicPr>
            <a:picLocks noChangeAspect="1"/>
          </p:cNvPicPr>
          <p:nvPr/>
        </p:nvPicPr>
        <p:blipFill>
          <a:blip r:embed="rId4"/>
          <a:stretch>
            <a:fillRect/>
          </a:stretch>
        </p:blipFill>
        <p:spPr>
          <a:xfrm>
            <a:off x="5942920" y="982173"/>
            <a:ext cx="4753364" cy="2719455"/>
          </a:xfrm>
          <a:prstGeom prst="rect">
            <a:avLst/>
          </a:prstGeom>
        </p:spPr>
      </p:pic>
    </p:spTree>
    <p:extLst>
      <p:ext uri="{BB962C8B-B14F-4D97-AF65-F5344CB8AC3E}">
        <p14:creationId xmlns:p14="http://schemas.microsoft.com/office/powerpoint/2010/main" val="170292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4" y="346928"/>
            <a:ext cx="342326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模型介绍</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36" name="图片 35">
            <a:extLst>
              <a:ext uri="{FF2B5EF4-FFF2-40B4-BE49-F238E27FC236}">
                <a16:creationId xmlns:a16="http://schemas.microsoft.com/office/drawing/2014/main" id="{B100941C-60DC-441D-A7D7-5451FB4DB03E}"/>
              </a:ext>
            </a:extLst>
          </p:cNvPr>
          <p:cNvPicPr>
            <a:picLocks noChangeAspect="1"/>
          </p:cNvPicPr>
          <p:nvPr/>
        </p:nvPicPr>
        <p:blipFill>
          <a:blip r:embed="rId3"/>
          <a:stretch>
            <a:fillRect/>
          </a:stretch>
        </p:blipFill>
        <p:spPr>
          <a:xfrm>
            <a:off x="550835" y="1192760"/>
            <a:ext cx="4600966" cy="5132123"/>
          </a:xfrm>
          <a:prstGeom prst="rect">
            <a:avLst/>
          </a:prstGeom>
        </p:spPr>
      </p:pic>
      <p:pic>
        <p:nvPicPr>
          <p:cNvPr id="7" name="图片 6">
            <a:extLst>
              <a:ext uri="{FF2B5EF4-FFF2-40B4-BE49-F238E27FC236}">
                <a16:creationId xmlns:a16="http://schemas.microsoft.com/office/drawing/2014/main" id="{06C11247-60D7-426D-AE20-8276A544C692}"/>
              </a:ext>
            </a:extLst>
          </p:cNvPr>
          <p:cNvPicPr>
            <a:picLocks noChangeAspect="1"/>
          </p:cNvPicPr>
          <p:nvPr/>
        </p:nvPicPr>
        <p:blipFill>
          <a:blip r:embed="rId4"/>
          <a:stretch>
            <a:fillRect/>
          </a:stretch>
        </p:blipFill>
        <p:spPr>
          <a:xfrm>
            <a:off x="4722660" y="1192760"/>
            <a:ext cx="7006446" cy="3589937"/>
          </a:xfrm>
          <a:prstGeom prst="rect">
            <a:avLst/>
          </a:prstGeom>
        </p:spPr>
      </p:pic>
    </p:spTree>
    <p:extLst>
      <p:ext uri="{BB962C8B-B14F-4D97-AF65-F5344CB8AC3E}">
        <p14:creationId xmlns:p14="http://schemas.microsoft.com/office/powerpoint/2010/main" val="26049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6738935" y="2641745"/>
            <a:ext cx="3795714" cy="600404"/>
            <a:chOff x="6434135" y="2890647"/>
            <a:chExt cx="3795714" cy="600404"/>
          </a:xfrm>
        </p:grpSpPr>
        <p:sp>
          <p:nvSpPr>
            <p:cNvPr id="135" name="MH_Others_3"/>
            <p:cNvSpPr/>
            <p:nvPr>
              <p:custDataLst>
                <p:tags r:id="rId23"/>
              </p:custDataLst>
            </p:nvPr>
          </p:nvSpPr>
          <p:spPr>
            <a:xfrm>
              <a:off x="6434135" y="2996380"/>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36" name="MH_Number_3"/>
            <p:cNvSpPr/>
            <p:nvPr>
              <p:custDataLst>
                <p:tags r:id="rId24"/>
              </p:custDataLst>
            </p:nvPr>
          </p:nvSpPr>
          <p:spPr>
            <a:xfrm>
              <a:off x="6729410" y="2996380"/>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5</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37" name="MH_Entry_3"/>
            <p:cNvSpPr txBox="1">
              <a:spLocks noChangeArrowheads="1"/>
            </p:cNvSpPr>
            <p:nvPr>
              <p:custDataLst>
                <p:tags r:id="rId25"/>
              </p:custDataLst>
            </p:nvPr>
          </p:nvSpPr>
          <p:spPr bwMode="auto">
            <a:xfrm>
              <a:off x="7118348" y="2890647"/>
              <a:ext cx="3111501"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深度学习相关技术</a:t>
              </a:r>
            </a:p>
          </p:txBody>
        </p:sp>
      </p:grpSp>
      <p:grpSp>
        <p:nvGrpSpPr>
          <p:cNvPr id="45" name="组合 44"/>
          <p:cNvGrpSpPr/>
          <p:nvPr/>
        </p:nvGrpSpPr>
        <p:grpSpPr>
          <a:xfrm>
            <a:off x="1471158" y="2636982"/>
            <a:ext cx="4110492" cy="600404"/>
            <a:chOff x="2442708" y="2890647"/>
            <a:chExt cx="4110492" cy="600404"/>
          </a:xfrm>
        </p:grpSpPr>
        <p:sp>
          <p:nvSpPr>
            <p:cNvPr id="139" name="MH_Others_4"/>
            <p:cNvSpPr/>
            <p:nvPr>
              <p:custDataLst>
                <p:tags r:id="rId20"/>
              </p:custDataLst>
            </p:nvPr>
          </p:nvSpPr>
          <p:spPr>
            <a:xfrm>
              <a:off x="2442708" y="2996380"/>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40" name="MH_Number_2"/>
            <p:cNvSpPr/>
            <p:nvPr>
              <p:custDataLst>
                <p:tags r:id="rId21"/>
              </p:custDataLst>
            </p:nvPr>
          </p:nvSpPr>
          <p:spPr>
            <a:xfrm>
              <a:off x="2737983" y="2996380"/>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1</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41" name="MH_Entry_2"/>
            <p:cNvSpPr txBox="1">
              <a:spLocks noChangeArrowheads="1"/>
            </p:cNvSpPr>
            <p:nvPr>
              <p:custDataLst>
                <p:tags r:id="rId22"/>
              </p:custDataLst>
            </p:nvPr>
          </p:nvSpPr>
          <p:spPr bwMode="auto">
            <a:xfrm>
              <a:off x="3126922" y="2890647"/>
              <a:ext cx="3426278"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项目背景</a:t>
              </a:r>
            </a:p>
          </p:txBody>
        </p:sp>
      </p:grpSp>
      <p:grpSp>
        <p:nvGrpSpPr>
          <p:cNvPr id="52" name="组合 51"/>
          <p:cNvGrpSpPr/>
          <p:nvPr/>
        </p:nvGrpSpPr>
        <p:grpSpPr>
          <a:xfrm>
            <a:off x="6738935" y="3557819"/>
            <a:ext cx="3852865" cy="600404"/>
            <a:chOff x="6434135" y="3763858"/>
            <a:chExt cx="3852865" cy="600404"/>
          </a:xfrm>
        </p:grpSpPr>
        <p:sp>
          <p:nvSpPr>
            <p:cNvPr id="143" name="MH_Others_5"/>
            <p:cNvSpPr/>
            <p:nvPr>
              <p:custDataLst>
                <p:tags r:id="rId17"/>
              </p:custDataLst>
            </p:nvPr>
          </p:nvSpPr>
          <p:spPr>
            <a:xfrm>
              <a:off x="6434135" y="3869591"/>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44" name="MH_Number_5"/>
            <p:cNvSpPr/>
            <p:nvPr>
              <p:custDataLst>
                <p:tags r:id="rId18"/>
              </p:custDataLst>
            </p:nvPr>
          </p:nvSpPr>
          <p:spPr>
            <a:xfrm>
              <a:off x="6729410" y="3869591"/>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6</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45" name="MH_Entry_5"/>
            <p:cNvSpPr txBox="1">
              <a:spLocks noChangeArrowheads="1"/>
            </p:cNvSpPr>
            <p:nvPr>
              <p:custDataLst>
                <p:tags r:id="rId19"/>
              </p:custDataLst>
            </p:nvPr>
          </p:nvSpPr>
          <p:spPr bwMode="auto">
            <a:xfrm>
              <a:off x="7118348" y="3763858"/>
              <a:ext cx="3168652"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项目成本分析</a:t>
              </a:r>
            </a:p>
          </p:txBody>
        </p:sp>
      </p:grpSp>
      <p:grpSp>
        <p:nvGrpSpPr>
          <p:cNvPr id="46" name="组合 45"/>
          <p:cNvGrpSpPr/>
          <p:nvPr/>
        </p:nvGrpSpPr>
        <p:grpSpPr>
          <a:xfrm>
            <a:off x="1471158" y="3554643"/>
            <a:ext cx="4129542" cy="600404"/>
            <a:chOff x="2442708" y="3763858"/>
            <a:chExt cx="4129542" cy="600404"/>
          </a:xfrm>
        </p:grpSpPr>
        <p:sp>
          <p:nvSpPr>
            <p:cNvPr id="147" name="MH_Others_6"/>
            <p:cNvSpPr/>
            <p:nvPr>
              <p:custDataLst>
                <p:tags r:id="rId14"/>
              </p:custDataLst>
            </p:nvPr>
          </p:nvSpPr>
          <p:spPr>
            <a:xfrm>
              <a:off x="2442708" y="3869591"/>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48" name="MH_Number_4"/>
            <p:cNvSpPr/>
            <p:nvPr>
              <p:custDataLst>
                <p:tags r:id="rId15"/>
              </p:custDataLst>
            </p:nvPr>
          </p:nvSpPr>
          <p:spPr>
            <a:xfrm>
              <a:off x="2737983" y="3869591"/>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2</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49" name="MH_Entry_4"/>
            <p:cNvSpPr txBox="1">
              <a:spLocks noChangeArrowheads="1"/>
            </p:cNvSpPr>
            <p:nvPr>
              <p:custDataLst>
                <p:tags r:id="rId16"/>
              </p:custDataLst>
            </p:nvPr>
          </p:nvSpPr>
          <p:spPr bwMode="auto">
            <a:xfrm>
              <a:off x="3126922" y="3763858"/>
              <a:ext cx="3445328"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项目基本情况介绍</a:t>
              </a:r>
            </a:p>
          </p:txBody>
        </p:sp>
      </p:grpSp>
      <p:grpSp>
        <p:nvGrpSpPr>
          <p:cNvPr id="53" name="组合 52"/>
          <p:cNvGrpSpPr/>
          <p:nvPr/>
        </p:nvGrpSpPr>
        <p:grpSpPr>
          <a:xfrm>
            <a:off x="6738935" y="4473893"/>
            <a:ext cx="3700466" cy="600404"/>
            <a:chOff x="6434135" y="4637069"/>
            <a:chExt cx="3700466" cy="600404"/>
          </a:xfrm>
        </p:grpSpPr>
        <p:sp>
          <p:nvSpPr>
            <p:cNvPr id="151" name="MH_Others_7"/>
            <p:cNvSpPr/>
            <p:nvPr>
              <p:custDataLst>
                <p:tags r:id="rId11"/>
              </p:custDataLst>
            </p:nvPr>
          </p:nvSpPr>
          <p:spPr>
            <a:xfrm>
              <a:off x="6434135" y="4742802"/>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52" name="MH_Number_7"/>
            <p:cNvSpPr/>
            <p:nvPr>
              <p:custDataLst>
                <p:tags r:id="rId12"/>
              </p:custDataLst>
            </p:nvPr>
          </p:nvSpPr>
          <p:spPr>
            <a:xfrm>
              <a:off x="6729410" y="4742802"/>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7</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53" name="MH_Entry_7"/>
            <p:cNvSpPr txBox="1">
              <a:spLocks noChangeArrowheads="1"/>
            </p:cNvSpPr>
            <p:nvPr>
              <p:custDataLst>
                <p:tags r:id="rId13"/>
              </p:custDataLst>
            </p:nvPr>
          </p:nvSpPr>
          <p:spPr bwMode="auto">
            <a:xfrm>
              <a:off x="7118349" y="4637069"/>
              <a:ext cx="3016252"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风险及难点</a:t>
              </a:r>
            </a:p>
          </p:txBody>
        </p:sp>
      </p:grpSp>
      <p:grpSp>
        <p:nvGrpSpPr>
          <p:cNvPr id="47" name="组合 46"/>
          <p:cNvGrpSpPr/>
          <p:nvPr/>
        </p:nvGrpSpPr>
        <p:grpSpPr>
          <a:xfrm>
            <a:off x="1471158" y="4472304"/>
            <a:ext cx="4129542" cy="600404"/>
            <a:chOff x="2442708" y="4637069"/>
            <a:chExt cx="4129542" cy="600404"/>
          </a:xfrm>
        </p:grpSpPr>
        <p:sp>
          <p:nvSpPr>
            <p:cNvPr id="155" name="MH_Others_8"/>
            <p:cNvSpPr/>
            <p:nvPr>
              <p:custDataLst>
                <p:tags r:id="rId8"/>
              </p:custDataLst>
            </p:nvPr>
          </p:nvSpPr>
          <p:spPr>
            <a:xfrm>
              <a:off x="2442708" y="4742802"/>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56" name="MH_Number_6"/>
            <p:cNvSpPr/>
            <p:nvPr>
              <p:custDataLst>
                <p:tags r:id="rId9"/>
              </p:custDataLst>
            </p:nvPr>
          </p:nvSpPr>
          <p:spPr>
            <a:xfrm>
              <a:off x="2737983" y="4742802"/>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3</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57" name="MH_Entry_6"/>
            <p:cNvSpPr txBox="1">
              <a:spLocks noChangeArrowheads="1"/>
            </p:cNvSpPr>
            <p:nvPr>
              <p:custDataLst>
                <p:tags r:id="rId10"/>
              </p:custDataLst>
            </p:nvPr>
          </p:nvSpPr>
          <p:spPr bwMode="auto">
            <a:xfrm>
              <a:off x="3126922" y="4637069"/>
              <a:ext cx="3445328"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fontScale="92500"/>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en-US" altLang="zh-CN" sz="2400" dirty="0">
                  <a:latin typeface="微软雅黑" pitchFamily="34" charset="-122"/>
                </a:rPr>
                <a:t>Jetson</a:t>
              </a:r>
              <a:r>
                <a:rPr lang="zh-CN" altLang="en-US" sz="2400" dirty="0">
                  <a:latin typeface="微软雅黑" pitchFamily="34" charset="-122"/>
                </a:rPr>
                <a:t>开发板与模型部署</a:t>
              </a:r>
            </a:p>
          </p:txBody>
        </p:sp>
      </p:grpSp>
      <p:grpSp>
        <p:nvGrpSpPr>
          <p:cNvPr id="54" name="组合 53"/>
          <p:cNvGrpSpPr/>
          <p:nvPr/>
        </p:nvGrpSpPr>
        <p:grpSpPr>
          <a:xfrm>
            <a:off x="6738935" y="5389966"/>
            <a:ext cx="3795715" cy="600404"/>
            <a:chOff x="6434135" y="5510281"/>
            <a:chExt cx="3795715" cy="600404"/>
          </a:xfrm>
        </p:grpSpPr>
        <p:sp>
          <p:nvSpPr>
            <p:cNvPr id="159" name="MH_Others_9"/>
            <p:cNvSpPr/>
            <p:nvPr>
              <p:custDataLst>
                <p:tags r:id="rId5"/>
              </p:custDataLst>
            </p:nvPr>
          </p:nvSpPr>
          <p:spPr>
            <a:xfrm>
              <a:off x="6434135" y="5616014"/>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60" name="MH_Number_9"/>
            <p:cNvSpPr/>
            <p:nvPr>
              <p:custDataLst>
                <p:tags r:id="rId6"/>
              </p:custDataLst>
            </p:nvPr>
          </p:nvSpPr>
          <p:spPr>
            <a:xfrm>
              <a:off x="6729410" y="5616014"/>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8</a:t>
              </a:r>
              <a:endParaRPr lang="zh-CN" altLang="en-US" sz="2400" b="1" dirty="0">
                <a:solidFill>
                  <a:srgbClr val="FFFFFF"/>
                </a:solidFill>
                <a:ea typeface="Gungsuh" panose="02030600000101010101" pitchFamily="18" charset="-127"/>
                <a:cs typeface="Times New Roman" panose="02020603050405020304" pitchFamily="18" charset="0"/>
              </a:endParaRPr>
            </a:p>
          </p:txBody>
        </p:sp>
        <p:sp>
          <p:nvSpPr>
            <p:cNvPr id="161" name="MH_Entry_9"/>
            <p:cNvSpPr txBox="1">
              <a:spLocks noChangeArrowheads="1"/>
            </p:cNvSpPr>
            <p:nvPr>
              <p:custDataLst>
                <p:tags r:id="rId7"/>
              </p:custDataLst>
            </p:nvPr>
          </p:nvSpPr>
          <p:spPr bwMode="auto">
            <a:xfrm>
              <a:off x="7118348" y="5510281"/>
              <a:ext cx="3111502"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2400" dirty="0">
                  <a:latin typeface="微软雅黑" pitchFamily="34" charset="-122"/>
                </a:rPr>
                <a:t>项目实施路线及安排</a:t>
              </a:r>
            </a:p>
          </p:txBody>
        </p:sp>
      </p:grpSp>
      <p:grpSp>
        <p:nvGrpSpPr>
          <p:cNvPr id="50" name="组合 49"/>
          <p:cNvGrpSpPr/>
          <p:nvPr/>
        </p:nvGrpSpPr>
        <p:grpSpPr>
          <a:xfrm>
            <a:off x="1471158" y="5389966"/>
            <a:ext cx="3844202" cy="600404"/>
            <a:chOff x="2442708" y="5510281"/>
            <a:chExt cx="3844202" cy="600404"/>
          </a:xfrm>
        </p:grpSpPr>
        <p:grpSp>
          <p:nvGrpSpPr>
            <p:cNvPr id="49" name="组合 48"/>
            <p:cNvGrpSpPr/>
            <p:nvPr/>
          </p:nvGrpSpPr>
          <p:grpSpPr>
            <a:xfrm>
              <a:off x="2442708" y="5616014"/>
              <a:ext cx="684213" cy="388938"/>
              <a:chOff x="2442708" y="5616014"/>
              <a:chExt cx="684213" cy="388938"/>
            </a:xfrm>
          </p:grpSpPr>
          <p:sp>
            <p:nvSpPr>
              <p:cNvPr id="163" name="MH_Others_10"/>
              <p:cNvSpPr/>
              <p:nvPr>
                <p:custDataLst>
                  <p:tags r:id="rId3"/>
                </p:custDataLst>
              </p:nvPr>
            </p:nvSpPr>
            <p:spPr>
              <a:xfrm>
                <a:off x="2442708" y="5616014"/>
                <a:ext cx="388938" cy="388938"/>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b="1">
                    <a:solidFill>
                      <a:srgbClr val="FFFFFF"/>
                    </a:solidFill>
                    <a:ea typeface="Gungsuh" panose="02030600000101010101" pitchFamily="18" charset="-127"/>
                    <a:cs typeface="Times New Roman" panose="02020603050405020304" pitchFamily="18" charset="0"/>
                  </a:rPr>
                  <a:t>0</a:t>
                </a:r>
                <a:endParaRPr lang="zh-CN" altLang="en-US" sz="2400" b="1">
                  <a:solidFill>
                    <a:srgbClr val="FFFFFF"/>
                  </a:solidFill>
                  <a:ea typeface="Gungsuh" panose="02030600000101010101" pitchFamily="18" charset="-127"/>
                  <a:cs typeface="Times New Roman" panose="02020603050405020304" pitchFamily="18" charset="0"/>
                </a:endParaRPr>
              </a:p>
            </p:txBody>
          </p:sp>
          <p:sp>
            <p:nvSpPr>
              <p:cNvPr id="164" name="MH_Number_8"/>
              <p:cNvSpPr/>
              <p:nvPr>
                <p:custDataLst>
                  <p:tags r:id="rId4"/>
                </p:custDataLst>
              </p:nvPr>
            </p:nvSpPr>
            <p:spPr>
              <a:xfrm>
                <a:off x="2737983" y="5616014"/>
                <a:ext cx="388938" cy="388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ea typeface="Gungsuh" panose="02030600000101010101" pitchFamily="18" charset="-127"/>
                    <a:cs typeface="Times New Roman" panose="02020603050405020304" pitchFamily="18" charset="0"/>
                  </a:rPr>
                  <a:t>4</a:t>
                </a:r>
                <a:endParaRPr lang="zh-CN" altLang="en-US" sz="2400" b="1" dirty="0">
                  <a:solidFill>
                    <a:srgbClr val="FFFFFF"/>
                  </a:solidFill>
                  <a:ea typeface="Gungsuh" panose="02030600000101010101" pitchFamily="18" charset="-127"/>
                  <a:cs typeface="Times New Roman" panose="02020603050405020304" pitchFamily="18" charset="0"/>
                </a:endParaRPr>
              </a:p>
            </p:txBody>
          </p:sp>
        </p:grpSp>
        <p:sp>
          <p:nvSpPr>
            <p:cNvPr id="165" name="MH_Entry_8"/>
            <p:cNvSpPr txBox="1">
              <a:spLocks noChangeArrowheads="1"/>
            </p:cNvSpPr>
            <p:nvPr>
              <p:custDataLst>
                <p:tags r:id="rId2"/>
              </p:custDataLst>
            </p:nvPr>
          </p:nvSpPr>
          <p:spPr bwMode="auto">
            <a:xfrm>
              <a:off x="3126921" y="5510281"/>
              <a:ext cx="3159989" cy="60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0" rIns="0" bIns="0" anchor="ctr">
              <a:normAutofit fontScale="92500"/>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en-US" altLang="zh-CN" sz="2400" dirty="0" err="1">
                  <a:latin typeface="微软雅黑" pitchFamily="34" charset="-122"/>
                </a:rPr>
                <a:t>Hackrf</a:t>
              </a:r>
              <a:r>
                <a:rPr lang="zh-CN" altLang="en-US" sz="2400" dirty="0">
                  <a:latin typeface="微软雅黑" pitchFamily="34" charset="-122"/>
                </a:rPr>
                <a:t>无线电接收装置</a:t>
              </a:r>
            </a:p>
          </p:txBody>
        </p:sp>
      </p:grpSp>
      <p:sp>
        <p:nvSpPr>
          <p:cNvPr id="40" name="TextBox 39"/>
          <p:cNvSpPr txBox="1"/>
          <p:nvPr/>
        </p:nvSpPr>
        <p:spPr>
          <a:xfrm>
            <a:off x="1276350" y="647700"/>
            <a:ext cx="2457450" cy="923330"/>
          </a:xfrm>
          <a:prstGeom prst="rect">
            <a:avLst/>
          </a:prstGeom>
          <a:noFill/>
        </p:spPr>
        <p:txBody>
          <a:bodyPr wrap="square" rtlCol="0">
            <a:spAutoFit/>
          </a:bodyPr>
          <a:lstStyle/>
          <a:p>
            <a:r>
              <a:rPr lang="zh-CN" altLang="en-US" sz="5400" b="1" dirty="0">
                <a:solidFill>
                  <a:schemeClr val="accent1"/>
                </a:solidFill>
                <a:latin typeface="微软雅黑" pitchFamily="34" charset="-122"/>
                <a:ea typeface="微软雅黑" pitchFamily="34" charset="-122"/>
              </a:rPr>
              <a:t>目 录</a:t>
            </a:r>
          </a:p>
        </p:txBody>
      </p:sp>
      <p:sp>
        <p:nvSpPr>
          <p:cNvPr id="44" name="TextBox 43"/>
          <p:cNvSpPr txBox="1"/>
          <p:nvPr/>
        </p:nvSpPr>
        <p:spPr>
          <a:xfrm>
            <a:off x="1276350" y="1466850"/>
            <a:ext cx="2457450" cy="707886"/>
          </a:xfrm>
          <a:prstGeom prst="rect">
            <a:avLst/>
          </a:prstGeom>
          <a:noFill/>
        </p:spPr>
        <p:txBody>
          <a:bodyPr wrap="square" rtlCol="0">
            <a:spAutoFit/>
          </a:bodyPr>
          <a:lstStyle/>
          <a:p>
            <a:r>
              <a:rPr lang="en-US" altLang="zh-CN" sz="4000" dirty="0">
                <a:solidFill>
                  <a:schemeClr val="bg1">
                    <a:lumMod val="75000"/>
                  </a:schemeClr>
                </a:solidFill>
              </a:rPr>
              <a:t>CONTENTS</a:t>
            </a:r>
            <a:endParaRPr lang="zh-CN" altLang="en-US" sz="4000" dirty="0">
              <a:solidFill>
                <a:schemeClr val="bg1">
                  <a:lumMod val="75000"/>
                </a:schemeClr>
              </a:solidFill>
            </a:endParaRPr>
          </a:p>
        </p:txBody>
      </p:sp>
    </p:spTree>
    <p:custDataLst>
      <p:tags r:id="rId1"/>
    </p:custDataLst>
    <p:extLst>
      <p:ext uri="{BB962C8B-B14F-4D97-AF65-F5344CB8AC3E}">
        <p14:creationId xmlns:p14="http://schemas.microsoft.com/office/powerpoint/2010/main" val="30123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3" y="346928"/>
            <a:ext cx="9936361"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生成对抗网络（</a:t>
            </a:r>
            <a:r>
              <a:rPr lang="en-US" altLang="zh-CN" sz="2800" b="1" dirty="0">
                <a:solidFill>
                  <a:schemeClr val="accent1"/>
                </a:solidFill>
                <a:latin typeface="微软雅黑" panose="020B0503020204020204" pitchFamily="34" charset="-122"/>
                <a:ea typeface="微软雅黑" panose="020B0503020204020204" pitchFamily="34" charset="-122"/>
              </a:rPr>
              <a:t>Generative Adversarial Network</a:t>
            </a:r>
            <a:r>
              <a:rPr lang="zh-CN" altLang="en-US" sz="2800" b="1" dirty="0">
                <a:solidFill>
                  <a:schemeClr val="accent1"/>
                </a:solidFill>
                <a:latin typeface="微软雅黑" panose="020B0503020204020204" pitchFamily="34" charset="-122"/>
                <a:ea typeface="微软雅黑" panose="020B0503020204020204" pitchFamily="34" charset="-122"/>
              </a:rPr>
              <a:t>，</a:t>
            </a:r>
            <a:r>
              <a:rPr lang="en-US" altLang="zh-CN" sz="2800" b="1" dirty="0">
                <a:solidFill>
                  <a:schemeClr val="accent1"/>
                </a:solidFill>
                <a:latin typeface="微软雅黑" panose="020B0503020204020204" pitchFamily="34" charset="-122"/>
                <a:ea typeface="微软雅黑" panose="020B0503020204020204" pitchFamily="34" charset="-122"/>
              </a:rPr>
              <a:t>GAN</a:t>
            </a:r>
            <a:r>
              <a:rPr lang="zh-CN" altLang="en-US" sz="2800" b="1" dirty="0">
                <a:solidFill>
                  <a:schemeClr val="accent1"/>
                </a:solidFill>
                <a:latin typeface="微软雅黑" panose="020B0503020204020204" pitchFamily="34" charset="-122"/>
                <a:ea typeface="微软雅黑" panose="020B0503020204020204" pitchFamily="34" charset="-122"/>
              </a:rPr>
              <a:t>）</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F534C136-66BA-4898-BB19-DBF61577460E}"/>
              </a:ext>
            </a:extLst>
          </p:cNvPr>
          <p:cNvSpPr/>
          <p:nvPr/>
        </p:nvSpPr>
        <p:spPr>
          <a:xfrm>
            <a:off x="283463" y="1009798"/>
            <a:ext cx="5218979" cy="4739503"/>
          </a:xfrm>
          <a:prstGeom prst="rect">
            <a:avLst/>
          </a:prstGeom>
          <a:noFill/>
        </p:spPr>
        <p:txBody>
          <a:bodyPr wrap="square" lIns="0" tIns="0" rIns="0" bIns="0" rtlCol="0" anchor="t" anchorCtr="0">
            <a:spAutoFit/>
          </a:bodyPr>
          <a:lstStyle/>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生成对抗网络是受到二项式零和博弈思想启发而产生的一种强大的无监督深度学习算法。</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生成器通过模拟真实数据的高维特征分布，生成虚假样本，判别器则不断判别样本的真假性，同时将判别结果反馈至生成器和判别器进行参数优化，通过生成器与判别器的不断“对抗”，直至生成数据与真实数据无法区分。</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标准</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GAN</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网络仅能通过无监督学习方式生成逼真样本，无法直接完成分类任务</a:t>
            </a:r>
          </a:p>
        </p:txBody>
      </p:sp>
      <p:pic>
        <p:nvPicPr>
          <p:cNvPr id="8" name="图片 7">
            <a:extLst>
              <a:ext uri="{FF2B5EF4-FFF2-40B4-BE49-F238E27FC236}">
                <a16:creationId xmlns:a16="http://schemas.microsoft.com/office/drawing/2014/main" id="{2D9E1D77-51EC-4B92-A535-7892E00838A7}"/>
              </a:ext>
            </a:extLst>
          </p:cNvPr>
          <p:cNvPicPr>
            <a:picLocks noChangeAspect="1"/>
          </p:cNvPicPr>
          <p:nvPr/>
        </p:nvPicPr>
        <p:blipFill>
          <a:blip r:embed="rId3"/>
          <a:stretch>
            <a:fillRect/>
          </a:stretch>
        </p:blipFill>
        <p:spPr>
          <a:xfrm>
            <a:off x="5502442" y="1542787"/>
            <a:ext cx="6620799" cy="1886213"/>
          </a:xfrm>
          <a:prstGeom prst="rect">
            <a:avLst/>
          </a:prstGeom>
        </p:spPr>
      </p:pic>
      <p:sp>
        <p:nvSpPr>
          <p:cNvPr id="10" name="矩形 9">
            <a:extLst>
              <a:ext uri="{FF2B5EF4-FFF2-40B4-BE49-F238E27FC236}">
                <a16:creationId xmlns:a16="http://schemas.microsoft.com/office/drawing/2014/main" id="{B696128B-ED40-46C5-AA91-E79968E26BEA}"/>
              </a:ext>
            </a:extLst>
          </p:cNvPr>
          <p:cNvSpPr/>
          <p:nvPr/>
        </p:nvSpPr>
        <p:spPr>
          <a:xfrm>
            <a:off x="6203350" y="3641734"/>
            <a:ext cx="5218979" cy="350545"/>
          </a:xfrm>
          <a:prstGeom prst="rect">
            <a:avLst/>
          </a:prstGeom>
          <a:noFill/>
        </p:spPr>
        <p:txBody>
          <a:bodyPr wrap="square" lIns="0" tIns="0" rIns="0" bIns="0" rtlCol="0" anchor="t" anchorCtr="0">
            <a:spAutoFit/>
          </a:bodyPr>
          <a:lstStyle/>
          <a:p>
            <a:pPr algn="ctr" defTabSz="1216817">
              <a:lnSpc>
                <a:spcPct val="150000"/>
              </a:lnSpc>
              <a:spcBef>
                <a:spcPct val="20000"/>
              </a:spcBef>
            </a:pPr>
            <a:r>
              <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GAN</a:t>
            </a: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网络基本模型结构</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1155429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3" y="346928"/>
            <a:ext cx="6102297"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半监督生成对抗网络（</a:t>
            </a:r>
            <a:r>
              <a:rPr lang="en-US" altLang="zh-CN" sz="2800" b="1" dirty="0">
                <a:solidFill>
                  <a:schemeClr val="accent1"/>
                </a:solidFill>
                <a:latin typeface="微软雅黑" panose="020B0503020204020204" pitchFamily="34" charset="-122"/>
                <a:ea typeface="微软雅黑" panose="020B0503020204020204" pitchFamily="34" charset="-122"/>
              </a:rPr>
              <a:t>SSGAN</a:t>
            </a:r>
            <a:r>
              <a:rPr lang="zh-CN" altLang="en-US" sz="2800" b="1" dirty="0">
                <a:solidFill>
                  <a:schemeClr val="accent1"/>
                </a:solidFill>
                <a:latin typeface="微软雅黑" panose="020B0503020204020204" pitchFamily="34" charset="-122"/>
                <a:ea typeface="微软雅黑" panose="020B0503020204020204" pitchFamily="34" charset="-122"/>
              </a:rPr>
              <a:t>）</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340613" y="1128515"/>
            <a:ext cx="9862166" cy="2138534"/>
          </a:xfrm>
          <a:prstGeom prst="rect">
            <a:avLst/>
          </a:prstGeom>
          <a:noFill/>
        </p:spPr>
        <p:txBody>
          <a:bodyPr wrap="square" lIns="0" tIns="0" rIns="0" bIns="0" rtlCol="0" anchor="t" anchorCtr="0">
            <a:spAutoFit/>
          </a:bodyPr>
          <a:lstStyle/>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在</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GAN</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网络基础上提出了半监督生成对抗网络，既能使用标签数据完成监督学习，同时也能使用无标签数据和生成数据完成无监督学习</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在</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SSGAN</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网络中，对判别器模型进行更新，预测 </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k+1 </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个类，即同时包含多分类问题中真实数据所可能对应的的 </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k </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种结果，同时也包含生成数据所代表的假类。</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SSGAN</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网络可以在有限标签数据的条件下，对输入样本实现足够精确的分类。</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p:txBody>
      </p:sp>
      <p:pic>
        <p:nvPicPr>
          <p:cNvPr id="10" name="图片 9">
            <a:extLst>
              <a:ext uri="{FF2B5EF4-FFF2-40B4-BE49-F238E27FC236}">
                <a16:creationId xmlns:a16="http://schemas.microsoft.com/office/drawing/2014/main" id="{CB4B0D49-9ED3-4FFC-A688-F6A0277470A4}"/>
              </a:ext>
            </a:extLst>
          </p:cNvPr>
          <p:cNvPicPr>
            <a:picLocks noChangeAspect="1"/>
          </p:cNvPicPr>
          <p:nvPr/>
        </p:nvPicPr>
        <p:blipFill>
          <a:blip r:embed="rId3"/>
          <a:stretch>
            <a:fillRect/>
          </a:stretch>
        </p:blipFill>
        <p:spPr>
          <a:xfrm>
            <a:off x="2059632" y="3429000"/>
            <a:ext cx="6424128" cy="2253889"/>
          </a:xfrm>
          <a:prstGeom prst="rect">
            <a:avLst/>
          </a:prstGeom>
        </p:spPr>
      </p:pic>
      <p:sp>
        <p:nvSpPr>
          <p:cNvPr id="13" name="文本框 12">
            <a:extLst>
              <a:ext uri="{FF2B5EF4-FFF2-40B4-BE49-F238E27FC236}">
                <a16:creationId xmlns:a16="http://schemas.microsoft.com/office/drawing/2014/main" id="{636EC9BF-D525-47A5-9C96-345B0E371402}"/>
              </a:ext>
            </a:extLst>
          </p:cNvPr>
          <p:cNvSpPr txBox="1"/>
          <p:nvPr/>
        </p:nvSpPr>
        <p:spPr>
          <a:xfrm>
            <a:off x="3048000" y="5508046"/>
            <a:ext cx="6096000" cy="442878"/>
          </a:xfrm>
          <a:prstGeom prst="rect">
            <a:avLst/>
          </a:prstGeom>
          <a:noFill/>
        </p:spPr>
        <p:txBody>
          <a:bodyPr wrap="square">
            <a:spAutoFit/>
          </a:bodyPr>
          <a:lstStyle/>
          <a:p>
            <a:pPr algn="ctr" defTabSz="1216817">
              <a:lnSpc>
                <a:spcPct val="150000"/>
              </a:lnSpc>
              <a:spcBef>
                <a:spcPct val="20000"/>
              </a:spcBef>
            </a:pPr>
            <a:r>
              <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SSGAN</a:t>
            </a: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 模型结构</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412788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4" y="346928"/>
            <a:ext cx="9423012"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基于残差半监督生成对抗网络（</a:t>
            </a:r>
            <a:r>
              <a:rPr lang="en-US" altLang="zh-CN" sz="2800" b="1" dirty="0">
                <a:solidFill>
                  <a:schemeClr val="accent1"/>
                </a:solidFill>
                <a:latin typeface="微软雅黑" panose="020B0503020204020204" pitchFamily="34" charset="-122"/>
                <a:ea typeface="微软雅黑" panose="020B0503020204020204" pitchFamily="34" charset="-122"/>
              </a:rPr>
              <a:t>RSGAN</a:t>
            </a:r>
            <a:r>
              <a:rPr lang="zh-CN" altLang="en-US" sz="2800" b="1" dirty="0">
                <a:solidFill>
                  <a:schemeClr val="accent1"/>
                </a:solidFill>
                <a:latin typeface="微软雅黑" panose="020B0503020204020204" pitchFamily="34" charset="-122"/>
                <a:ea typeface="微软雅黑" panose="020B0503020204020204" pitchFamily="34" charset="-122"/>
              </a:rPr>
              <a:t>）的调制识别算法</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2E539044-2B50-41C3-BB6B-1CA646B41717}"/>
              </a:ext>
            </a:extLst>
          </p:cNvPr>
          <p:cNvPicPr>
            <a:picLocks noChangeAspect="1"/>
          </p:cNvPicPr>
          <p:nvPr/>
        </p:nvPicPr>
        <p:blipFill>
          <a:blip r:embed="rId3"/>
          <a:stretch>
            <a:fillRect/>
          </a:stretch>
        </p:blipFill>
        <p:spPr>
          <a:xfrm>
            <a:off x="4672731" y="870148"/>
            <a:ext cx="6873856" cy="2138534"/>
          </a:xfrm>
          <a:prstGeom prst="rect">
            <a:avLst/>
          </a:prstGeom>
        </p:spPr>
      </p:pic>
      <p:sp>
        <p:nvSpPr>
          <p:cNvPr id="7" name="矩形 6">
            <a:extLst>
              <a:ext uri="{FF2B5EF4-FFF2-40B4-BE49-F238E27FC236}">
                <a16:creationId xmlns:a16="http://schemas.microsoft.com/office/drawing/2014/main" id="{4202D985-2BC2-426C-A4AB-543C1B352FC9}"/>
              </a:ext>
            </a:extLst>
          </p:cNvPr>
          <p:cNvSpPr/>
          <p:nvPr/>
        </p:nvSpPr>
        <p:spPr>
          <a:xfrm>
            <a:off x="340613" y="1128515"/>
            <a:ext cx="4901947" cy="2138534"/>
          </a:xfrm>
          <a:prstGeom prst="rect">
            <a:avLst/>
          </a:prstGeom>
          <a:noFill/>
        </p:spPr>
        <p:txBody>
          <a:bodyPr wrap="square" lIns="0" tIns="0" rIns="0" bIns="0" rtlCol="0" anchor="t" anchorCtr="0">
            <a:spAutoFit/>
          </a:bodyPr>
          <a:lstStyle/>
          <a:p>
            <a:pPr defTabSz="1216817">
              <a:lnSpc>
                <a:spcPct val="150000"/>
              </a:lnSpc>
              <a:spcBef>
                <a:spcPct val="20000"/>
              </a:spcBef>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在</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SSGAN</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基础上主要对判别器结构进行了改进：</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基于残差网络（</a:t>
            </a:r>
            <a:r>
              <a:rPr lang="en-US" altLang="zh-CN" dirty="0" err="1">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ResNet</a:t>
            </a:r>
            <a:r>
              <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 )</a:t>
            </a:r>
            <a:r>
              <a:rPr lang="zh-CN" altLang="en-US"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rPr>
              <a:t>完成信号深层和浅层特征的提取，充分捕捉多种调制信号的隐藏信息特征，以便实现准确分类。</a:t>
            </a: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a:p>
            <a:pPr marL="285750" indent="-285750" defTabSz="1216817">
              <a:lnSpc>
                <a:spcPct val="150000"/>
              </a:lnSpc>
              <a:spcBef>
                <a:spcPct val="20000"/>
              </a:spcBef>
              <a:buFont typeface="Wingdings" panose="05000000000000000000" pitchFamily="2" charset="2"/>
              <a:buChar char="l"/>
            </a:pPr>
            <a:endParaRPr lang="en-US" altLang="zh-CN" dirty="0">
              <a:solidFill>
                <a:srgbClr val="000000"/>
              </a:solidFill>
              <a:latin typeface="Times New Roman" panose="02020603050405020304" pitchFamily="18" charset="0"/>
              <a:ea typeface="宋体" panose="02010600030101010101" pitchFamily="2"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8083E763-B4C6-4236-BC86-91BAE9B832D0}"/>
              </a:ext>
            </a:extLst>
          </p:cNvPr>
          <p:cNvPicPr>
            <a:picLocks noChangeAspect="1"/>
          </p:cNvPicPr>
          <p:nvPr/>
        </p:nvPicPr>
        <p:blipFill>
          <a:blip r:embed="rId4"/>
          <a:stretch>
            <a:fillRect/>
          </a:stretch>
        </p:blipFill>
        <p:spPr>
          <a:xfrm>
            <a:off x="641523" y="3429000"/>
            <a:ext cx="6155517" cy="2793931"/>
          </a:xfrm>
          <a:prstGeom prst="rect">
            <a:avLst/>
          </a:prstGeom>
        </p:spPr>
      </p:pic>
      <p:sp>
        <p:nvSpPr>
          <p:cNvPr id="10" name="文本框 9">
            <a:extLst>
              <a:ext uri="{FF2B5EF4-FFF2-40B4-BE49-F238E27FC236}">
                <a16:creationId xmlns:a16="http://schemas.microsoft.com/office/drawing/2014/main" id="{45F54C1B-34BD-45D6-880C-3501FFDF3814}"/>
              </a:ext>
            </a:extLst>
          </p:cNvPr>
          <p:cNvSpPr txBox="1"/>
          <p:nvPr/>
        </p:nvSpPr>
        <p:spPr>
          <a:xfrm>
            <a:off x="5061659" y="2916427"/>
            <a:ext cx="6096000" cy="442878"/>
          </a:xfrm>
          <a:prstGeom prst="rect">
            <a:avLst/>
          </a:prstGeom>
          <a:noFill/>
        </p:spPr>
        <p:txBody>
          <a:bodyPr wrap="square">
            <a:spAutoFit/>
          </a:bodyPr>
          <a:lstStyle/>
          <a:p>
            <a:pPr algn="ctr" defTabSz="1216817">
              <a:lnSpc>
                <a:spcPct val="150000"/>
              </a:lnSpc>
              <a:spcBef>
                <a:spcPct val="20000"/>
              </a:spcBef>
            </a:pPr>
            <a:r>
              <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RSGAN</a:t>
            </a: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 模型结构</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A97DA9A9-1AFB-4503-97FC-F77D88DED3CB}"/>
              </a:ext>
            </a:extLst>
          </p:cNvPr>
          <p:cNvSpPr txBox="1"/>
          <p:nvPr/>
        </p:nvSpPr>
        <p:spPr>
          <a:xfrm>
            <a:off x="641523" y="6071187"/>
            <a:ext cx="6096000" cy="442878"/>
          </a:xfrm>
          <a:prstGeom prst="rect">
            <a:avLst/>
          </a:prstGeom>
          <a:noFill/>
        </p:spPr>
        <p:txBody>
          <a:bodyPr wrap="square">
            <a:spAutoFit/>
          </a:bodyPr>
          <a:lstStyle/>
          <a:p>
            <a:pPr algn="ctr" defTabSz="1216817">
              <a:lnSpc>
                <a:spcPct val="150000"/>
              </a:lnSpc>
              <a:spcBef>
                <a:spcPct val="20000"/>
              </a:spcBef>
            </a:pPr>
            <a:r>
              <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SSGAN</a:t>
            </a: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 网络结构</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13" name="直接箭头连接符 12">
            <a:extLst>
              <a:ext uri="{FF2B5EF4-FFF2-40B4-BE49-F238E27FC236}">
                <a16:creationId xmlns:a16="http://schemas.microsoft.com/office/drawing/2014/main" id="{914698FA-82D1-40B4-BCC7-3F3748FE1923}"/>
              </a:ext>
            </a:extLst>
          </p:cNvPr>
          <p:cNvCxnSpPr>
            <a:cxnSpLocks/>
          </p:cNvCxnSpPr>
          <p:nvPr/>
        </p:nvCxnSpPr>
        <p:spPr>
          <a:xfrm>
            <a:off x="6598920" y="4069080"/>
            <a:ext cx="1783080" cy="13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B85E267-B749-4F53-B992-15DC5B17D32E}"/>
              </a:ext>
            </a:extLst>
          </p:cNvPr>
          <p:cNvSpPr txBox="1"/>
          <p:nvPr/>
        </p:nvSpPr>
        <p:spPr>
          <a:xfrm>
            <a:off x="7985760" y="3984801"/>
            <a:ext cx="2379846" cy="442878"/>
          </a:xfrm>
          <a:prstGeom prst="rect">
            <a:avLst/>
          </a:prstGeom>
          <a:noFill/>
        </p:spPr>
        <p:txBody>
          <a:bodyPr wrap="square">
            <a:spAutoFit/>
          </a:bodyPr>
          <a:lstStyle/>
          <a:p>
            <a:pPr algn="ctr" defTabSz="1216817">
              <a:lnSpc>
                <a:spcPct val="150000"/>
              </a:lnSpc>
              <a:spcBef>
                <a:spcPct val="20000"/>
              </a:spcBef>
            </a:pP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生成器网络</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17" name="直接箭头连接符 16">
            <a:extLst>
              <a:ext uri="{FF2B5EF4-FFF2-40B4-BE49-F238E27FC236}">
                <a16:creationId xmlns:a16="http://schemas.microsoft.com/office/drawing/2014/main" id="{0A4D4A33-2978-4A21-8429-1331C441245B}"/>
              </a:ext>
            </a:extLst>
          </p:cNvPr>
          <p:cNvCxnSpPr>
            <a:cxnSpLocks/>
          </p:cNvCxnSpPr>
          <p:nvPr/>
        </p:nvCxnSpPr>
        <p:spPr>
          <a:xfrm>
            <a:off x="6499860" y="5405584"/>
            <a:ext cx="1882140" cy="245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1B6637F-C83F-45C8-8E6A-9C86C1134955}"/>
              </a:ext>
            </a:extLst>
          </p:cNvPr>
          <p:cNvSpPr txBox="1"/>
          <p:nvPr/>
        </p:nvSpPr>
        <p:spPr>
          <a:xfrm>
            <a:off x="7985760" y="5405584"/>
            <a:ext cx="2379846" cy="442878"/>
          </a:xfrm>
          <a:prstGeom prst="rect">
            <a:avLst/>
          </a:prstGeom>
          <a:noFill/>
        </p:spPr>
        <p:txBody>
          <a:bodyPr wrap="square">
            <a:spAutoFit/>
          </a:bodyPr>
          <a:lstStyle/>
          <a:p>
            <a:pPr algn="ctr" defTabSz="1216817">
              <a:lnSpc>
                <a:spcPct val="150000"/>
              </a:lnSpc>
              <a:spcBef>
                <a:spcPct val="20000"/>
              </a:spcBef>
            </a:pPr>
            <a:r>
              <a:rPr lang="zh-CN" altLang="en-US" dirty="0">
                <a:solidFill>
                  <a:srgbClr val="000000"/>
                </a:solidFill>
                <a:latin typeface="宋体" panose="02010600030101010101" pitchFamily="2" charset="-122"/>
                <a:ea typeface="宋体" panose="02010600030101010101" pitchFamily="2" charset="-122"/>
                <a:cs typeface="+mn-ea"/>
                <a:sym typeface="Arial" panose="020B0604020202020204" pitchFamily="34" charset="0"/>
              </a:rPr>
              <a:t>判别器网络</a:t>
            </a:r>
            <a:endParaRPr lang="en-US" altLang="zh-CN" dirty="0">
              <a:solidFill>
                <a:srgbClr val="000000"/>
              </a:solidFill>
              <a:latin typeface="宋体" panose="02010600030101010101" pitchFamily="2" charset="-122"/>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334584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06</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7195749" y="2733674"/>
            <a:ext cx="5242761" cy="1390651"/>
          </a:xfrm>
          <a:prstGeom prst="rect">
            <a:avLst/>
          </a:prstGeom>
          <a:noFill/>
        </p:spPr>
        <p:txBody>
          <a:bodyPr anchor="ctr">
            <a:normAutofit/>
          </a:bodyPr>
          <a:lstStyle/>
          <a:p>
            <a:pPr eaLnBrk="1" hangingPunct="1"/>
            <a:r>
              <a:rPr lang="zh-CN" altLang="en-US" sz="3200" b="1" dirty="0">
                <a:latin typeface="微软雅黑" pitchFamily="34" charset="-122"/>
              </a:rPr>
              <a:t>项目成本分析</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0786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 name="直接连接符 5"/>
          <p:cNvCxnSpPr/>
          <p:nvPr/>
        </p:nvCxnSpPr>
        <p:spPr>
          <a:xfrm rot="16200000">
            <a:off x="2893212" y="-5892800"/>
            <a:ext cx="4824066" cy="0"/>
          </a:xfrm>
          <a:prstGeom prst="line">
            <a:avLst/>
          </a:prstGeom>
          <a:ln>
            <a:solidFill>
              <a:srgbClr val="4FCCF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16200000">
            <a:off x="4192240" y="-5886450"/>
            <a:ext cx="4824066" cy="0"/>
          </a:xfrm>
          <a:prstGeom prst="line">
            <a:avLst/>
          </a:prstGeom>
          <a:ln>
            <a:solidFill>
              <a:srgbClr val="4FCCF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3" name="文本框 11"/>
          <p:cNvSpPr txBox="1"/>
          <p:nvPr/>
        </p:nvSpPr>
        <p:spPr>
          <a:xfrm>
            <a:off x="378714" y="346928"/>
            <a:ext cx="445998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成本预测</a:t>
            </a:r>
          </a:p>
        </p:txBody>
      </p:sp>
      <p:grpSp>
        <p:nvGrpSpPr>
          <p:cNvPr id="3" name="组合 12"/>
          <p:cNvGrpSpPr/>
          <p:nvPr/>
        </p:nvGrpSpPr>
        <p:grpSpPr>
          <a:xfrm>
            <a:off x="0" y="382308"/>
            <a:ext cx="340614" cy="390904"/>
            <a:chOff x="0" y="91440"/>
            <a:chExt cx="454152" cy="521208"/>
          </a:xfrm>
        </p:grpSpPr>
        <p:sp>
          <p:nvSpPr>
            <p:cNvPr id="15" name="矩形 14"/>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17" name="TextBox 16"/>
          <p:cNvSpPr txBox="1"/>
          <p:nvPr/>
        </p:nvSpPr>
        <p:spPr>
          <a:xfrm>
            <a:off x="8003344" y="1308231"/>
            <a:ext cx="2152650" cy="400110"/>
          </a:xfrm>
          <a:prstGeom prst="rect">
            <a:avLst/>
          </a:prstGeom>
          <a:noFill/>
        </p:spPr>
        <p:txBody>
          <a:bodyPr wrap="square" rtlCol="0">
            <a:spAutoFit/>
          </a:bodyPr>
          <a:lstStyle/>
          <a:p>
            <a:pPr algn="r"/>
            <a:r>
              <a:rPr lang="zh-CN" altLang="en-US" sz="2000" dirty="0">
                <a:latin typeface="+mn-ea"/>
                <a:ea typeface="+mn-ea"/>
              </a:rPr>
              <a:t>单位：元</a:t>
            </a:r>
          </a:p>
        </p:txBody>
      </p:sp>
      <p:graphicFrame>
        <p:nvGraphicFramePr>
          <p:cNvPr id="18" name="表格 17"/>
          <p:cNvGraphicFramePr>
            <a:graphicFrameLocks noGrp="1"/>
          </p:cNvGraphicFramePr>
          <p:nvPr>
            <p:extLst>
              <p:ext uri="{D42A27DB-BD31-4B8C-83A1-F6EECF244321}">
                <p14:modId xmlns:p14="http://schemas.microsoft.com/office/powerpoint/2010/main" val="4156669043"/>
              </p:ext>
            </p:extLst>
          </p:nvPr>
        </p:nvGraphicFramePr>
        <p:xfrm>
          <a:off x="1136921" y="1751799"/>
          <a:ext cx="8642341" cy="3797970"/>
        </p:xfrm>
        <a:graphic>
          <a:graphicData uri="http://schemas.openxmlformats.org/drawingml/2006/table">
            <a:tbl>
              <a:tblPr firstRow="1" bandRow="1">
                <a:tableStyleId>{5C22544A-7EE6-4342-B048-85BDC9FD1C3A}</a:tableStyleId>
              </a:tblPr>
              <a:tblGrid>
                <a:gridCol w="3689988">
                  <a:extLst>
                    <a:ext uri="{9D8B030D-6E8A-4147-A177-3AD203B41FA5}">
                      <a16:colId xmlns:a16="http://schemas.microsoft.com/office/drawing/2014/main" val="20000"/>
                    </a:ext>
                  </a:extLst>
                </a:gridCol>
                <a:gridCol w="4952353">
                  <a:extLst>
                    <a:ext uri="{9D8B030D-6E8A-4147-A177-3AD203B41FA5}">
                      <a16:colId xmlns:a16="http://schemas.microsoft.com/office/drawing/2014/main" val="20001"/>
                    </a:ext>
                  </a:extLst>
                </a:gridCol>
              </a:tblGrid>
              <a:tr h="825075">
                <a:tc>
                  <a:txBody>
                    <a:bodyPr/>
                    <a:lstStyle/>
                    <a:p>
                      <a:pPr algn="ctr"/>
                      <a:endParaRPr lang="zh-CN" altLang="en-US" sz="2000" dirty="0">
                        <a:latin typeface="+mn-ea"/>
                        <a:ea typeface="+mn-ea"/>
                      </a:endParaRPr>
                    </a:p>
                  </a:txBody>
                  <a:tcPr/>
                </a:tc>
                <a:tc>
                  <a:txBody>
                    <a:bodyPr/>
                    <a:lstStyle/>
                    <a:p>
                      <a:pPr algn="ctr"/>
                      <a:r>
                        <a:rPr lang="zh-CN" altLang="en-US" sz="2000" dirty="0">
                          <a:latin typeface="+mn-ea"/>
                          <a:ea typeface="+mn-ea"/>
                        </a:rPr>
                        <a:t>预期成本</a:t>
                      </a:r>
                    </a:p>
                  </a:txBody>
                  <a:tcPr anchor="ctr"/>
                </a:tc>
                <a:extLst>
                  <a:ext uri="{0D108BD9-81ED-4DB2-BD59-A6C34878D82A}">
                    <a16:rowId xmlns:a16="http://schemas.microsoft.com/office/drawing/2014/main" val="10000"/>
                  </a:ext>
                </a:extLst>
              </a:tr>
              <a:tr h="594579">
                <a:tc>
                  <a:txBody>
                    <a:bodyPr/>
                    <a:lstStyle/>
                    <a:p>
                      <a:pPr algn="ctr"/>
                      <a:r>
                        <a:rPr lang="en-US" altLang="zh-CN" sz="2000" dirty="0">
                          <a:latin typeface="+mn-ea"/>
                          <a:ea typeface="+mn-ea"/>
                        </a:rPr>
                        <a:t>PCB</a:t>
                      </a:r>
                      <a:r>
                        <a:rPr lang="zh-CN" altLang="en-US" sz="2000" dirty="0">
                          <a:latin typeface="+mn-ea"/>
                          <a:ea typeface="+mn-ea"/>
                        </a:rPr>
                        <a:t>制板</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a:effectLst/>
                          <a:latin typeface="+mn-ea"/>
                          <a:ea typeface="+mn-ea"/>
                          <a:cs typeface="Times New Roman"/>
                        </a:rPr>
                        <a:t>40</a:t>
                      </a:r>
                      <a:endParaRPr lang="zh-CN" altLang="zh-CN" sz="2400" kern="100" dirty="0">
                        <a:effectLst/>
                        <a:latin typeface="+mn-ea"/>
                        <a:ea typeface="+mn-ea"/>
                        <a:cs typeface="Times New Roman"/>
                      </a:endParaRPr>
                    </a:p>
                  </a:txBody>
                  <a:tcPr anchor="ctr"/>
                </a:tc>
                <a:extLst>
                  <a:ext uri="{0D108BD9-81ED-4DB2-BD59-A6C34878D82A}">
                    <a16:rowId xmlns:a16="http://schemas.microsoft.com/office/drawing/2014/main" val="10001"/>
                  </a:ext>
                </a:extLst>
              </a:tr>
              <a:tr h="594579">
                <a:tc>
                  <a:txBody>
                    <a:bodyPr/>
                    <a:lstStyle/>
                    <a:p>
                      <a:pPr algn="ctr"/>
                      <a:r>
                        <a:rPr lang="en-US" altLang="zh-CN" sz="2000" dirty="0">
                          <a:latin typeface="+mn-ea"/>
                          <a:ea typeface="+mn-ea"/>
                        </a:rPr>
                        <a:t>Jetson</a:t>
                      </a:r>
                      <a:r>
                        <a:rPr lang="zh-CN" altLang="en-US" sz="2000" dirty="0">
                          <a:latin typeface="+mn-ea"/>
                          <a:ea typeface="+mn-ea"/>
                        </a:rPr>
                        <a:t>开发板</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a:effectLst/>
                          <a:latin typeface="+mn-ea"/>
                          <a:ea typeface="+mn-ea"/>
                        </a:rPr>
                        <a:t>0</a:t>
                      </a:r>
                      <a:r>
                        <a:rPr lang="zh-CN" altLang="en-US" sz="2000" kern="100" dirty="0">
                          <a:effectLst/>
                          <a:latin typeface="+mn-ea"/>
                          <a:ea typeface="+mn-ea"/>
                        </a:rPr>
                        <a:t>（实验室提供）</a:t>
                      </a:r>
                      <a:endParaRPr lang="zh-CN" altLang="zh-CN" sz="2400" kern="100" dirty="0">
                        <a:effectLst/>
                        <a:latin typeface="+mn-ea"/>
                        <a:ea typeface="+mn-ea"/>
                        <a:cs typeface="Times New Roman"/>
                      </a:endParaRPr>
                    </a:p>
                  </a:txBody>
                  <a:tcPr anchor="ctr"/>
                </a:tc>
                <a:extLst>
                  <a:ext uri="{0D108BD9-81ED-4DB2-BD59-A6C34878D82A}">
                    <a16:rowId xmlns:a16="http://schemas.microsoft.com/office/drawing/2014/main" val="10002"/>
                  </a:ext>
                </a:extLst>
              </a:tr>
              <a:tr h="594579">
                <a:tc>
                  <a:txBody>
                    <a:bodyPr/>
                    <a:lstStyle/>
                    <a:p>
                      <a:pPr algn="ctr"/>
                      <a:r>
                        <a:rPr lang="en-US" altLang="zh-CN" sz="2000" dirty="0" err="1">
                          <a:latin typeface="+mn-ea"/>
                          <a:ea typeface="+mn-ea"/>
                        </a:rPr>
                        <a:t>Hackrf</a:t>
                      </a:r>
                      <a:r>
                        <a:rPr lang="zh-CN" altLang="en-US" sz="2000" dirty="0">
                          <a:latin typeface="+mn-ea"/>
                          <a:ea typeface="+mn-ea"/>
                        </a:rPr>
                        <a:t>无线接收装置</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a:effectLst/>
                          <a:latin typeface="+mn-ea"/>
                          <a:ea typeface="+mn-ea"/>
                        </a:rPr>
                        <a:t>0</a:t>
                      </a:r>
                      <a:r>
                        <a:rPr lang="zh-CN" altLang="en-US" sz="2000" kern="100" dirty="0">
                          <a:effectLst/>
                          <a:latin typeface="+mn-ea"/>
                          <a:ea typeface="+mn-ea"/>
                        </a:rPr>
                        <a:t>（实验室提供）</a:t>
                      </a:r>
                      <a:endParaRPr lang="zh-CN" altLang="zh-CN" sz="2400" kern="100" dirty="0">
                        <a:effectLst/>
                        <a:latin typeface="+mn-ea"/>
                        <a:ea typeface="+mn-ea"/>
                        <a:cs typeface="Times New Roman"/>
                      </a:endParaRPr>
                    </a:p>
                  </a:txBody>
                  <a:tcPr anchor="ctr"/>
                </a:tc>
                <a:extLst>
                  <a:ext uri="{0D108BD9-81ED-4DB2-BD59-A6C34878D82A}">
                    <a16:rowId xmlns:a16="http://schemas.microsoft.com/office/drawing/2014/main" val="10003"/>
                  </a:ext>
                </a:extLst>
              </a:tr>
              <a:tr h="594579">
                <a:tc>
                  <a:txBody>
                    <a:bodyPr/>
                    <a:lstStyle/>
                    <a:p>
                      <a:pPr algn="ctr"/>
                      <a:r>
                        <a:rPr lang="zh-CN" altLang="en-US" sz="2000" dirty="0">
                          <a:latin typeface="+mn-ea"/>
                          <a:ea typeface="+mn-ea"/>
                        </a:rPr>
                        <a:t>基础元器件</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a:effectLst/>
                          <a:latin typeface="+mn-ea"/>
                          <a:ea typeface="+mn-ea"/>
                        </a:rPr>
                        <a:t>60</a:t>
                      </a:r>
                      <a:endParaRPr lang="zh-CN" altLang="zh-CN" sz="2400" kern="100" dirty="0">
                        <a:effectLst/>
                        <a:latin typeface="+mn-ea"/>
                        <a:ea typeface="+mn-ea"/>
                        <a:cs typeface="Times New Roman"/>
                      </a:endParaRPr>
                    </a:p>
                  </a:txBody>
                  <a:tcPr anchor="ctr"/>
                </a:tc>
                <a:extLst>
                  <a:ext uri="{0D108BD9-81ED-4DB2-BD59-A6C34878D82A}">
                    <a16:rowId xmlns:a16="http://schemas.microsoft.com/office/drawing/2014/main" val="10004"/>
                  </a:ext>
                </a:extLst>
              </a:tr>
              <a:tr h="594579">
                <a:tc>
                  <a:txBody>
                    <a:bodyPr/>
                    <a:lstStyle/>
                    <a:p>
                      <a:pPr algn="ctr"/>
                      <a:r>
                        <a:rPr lang="zh-CN" altLang="en-US" sz="2000" dirty="0">
                          <a:latin typeface="+mn-ea"/>
                          <a:ea typeface="+mn-ea"/>
                        </a:rPr>
                        <a:t>传感器</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a:effectLst/>
                          <a:latin typeface="+mn-ea"/>
                          <a:ea typeface="+mn-ea"/>
                        </a:rPr>
                        <a:t>100</a:t>
                      </a:r>
                      <a:endParaRPr lang="zh-CN" altLang="zh-CN" sz="2400" kern="100" dirty="0">
                        <a:effectLst/>
                        <a:latin typeface="+mn-ea"/>
                        <a:ea typeface="+mn-ea"/>
                        <a:cs typeface="Times New Roman"/>
                      </a:endParaRPr>
                    </a:p>
                  </a:txBody>
                  <a:tcPr anchor="ctr"/>
                </a:tc>
                <a:extLst>
                  <a:ext uri="{0D108BD9-81ED-4DB2-BD59-A6C34878D82A}">
                    <a16:rowId xmlns:a16="http://schemas.microsoft.com/office/drawing/2014/main" val="10005"/>
                  </a:ext>
                </a:extLst>
              </a:tr>
            </a:tbl>
          </a:graphicData>
        </a:graphic>
      </p:graphicFrame>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07</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6833936" y="2733675"/>
            <a:ext cx="5242761" cy="1390651"/>
          </a:xfrm>
          <a:prstGeom prst="rect">
            <a:avLst/>
          </a:prstGeom>
          <a:noFill/>
        </p:spPr>
        <p:txBody>
          <a:bodyPr anchor="ctr">
            <a:normAutofit/>
          </a:bodyPr>
          <a:lstStyle/>
          <a:p>
            <a:pPr eaLnBrk="1" hangingPunct="1"/>
            <a:r>
              <a:rPr lang="zh-CN" altLang="en-US" sz="3200" b="1" dirty="0">
                <a:latin typeface="微软雅黑" pitchFamily="34" charset="-122"/>
              </a:rPr>
              <a:t>    风险及难点</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0786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p:nvPr/>
        </p:nvSpPr>
        <p:spPr>
          <a:xfrm>
            <a:off x="378715" y="346928"/>
            <a:ext cx="312648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预期难点</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216979" y="1162050"/>
            <a:ext cx="6743113" cy="952727"/>
            <a:chOff x="5354639" y="1477592"/>
            <a:chExt cx="5688000" cy="1039066"/>
          </a:xfrm>
        </p:grpSpPr>
        <p:sp>
          <p:nvSpPr>
            <p:cNvPr id="14" name="Freeform 11"/>
            <p:cNvSpPr>
              <a:spLocks/>
            </p:cNvSpPr>
            <p:nvPr/>
          </p:nvSpPr>
          <p:spPr bwMode="auto">
            <a:xfrm>
              <a:off x="5518151" y="1477592"/>
              <a:ext cx="869972" cy="109907"/>
            </a:xfrm>
            <a:custGeom>
              <a:avLst/>
              <a:gdLst>
                <a:gd name="T0" fmla="*/ 2147483647 w 1156"/>
                <a:gd name="T1" fmla="*/ 0 h 142"/>
                <a:gd name="T2" fmla="*/ 2147483647 w 1156"/>
                <a:gd name="T3" fmla="*/ 0 h 142"/>
                <a:gd name="T4" fmla="*/ 2147483647 w 1156"/>
                <a:gd name="T5" fmla="*/ 2147483647 h 142"/>
                <a:gd name="T6" fmla="*/ 0 w 1156"/>
                <a:gd name="T7" fmla="*/ 2147483647 h 142"/>
                <a:gd name="T8" fmla="*/ 2147483647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headEnd/>
              <a:tailEnd/>
            </a:ln>
          </p:spPr>
          <p:txBody>
            <a:bodyPr/>
            <a:lstStyle/>
            <a:p>
              <a:endParaRPr lang="zh-CN" altLang="en-US"/>
            </a:p>
          </p:txBody>
        </p:sp>
        <p:sp>
          <p:nvSpPr>
            <p:cNvPr id="15" name="Freeform 10"/>
            <p:cNvSpPr>
              <a:spLocks/>
            </p:cNvSpPr>
            <p:nvPr/>
          </p:nvSpPr>
          <p:spPr bwMode="auto">
            <a:xfrm>
              <a:off x="5354639" y="1581150"/>
              <a:ext cx="5688000" cy="684213"/>
            </a:xfrm>
            <a:custGeom>
              <a:avLst/>
              <a:gdLst>
                <a:gd name="T0" fmla="*/ 2147483647 w 8676"/>
                <a:gd name="T1" fmla="*/ 0 h 884"/>
                <a:gd name="T2" fmla="*/ 2147483647 w 8676"/>
                <a:gd name="T3" fmla="*/ 0 h 884"/>
                <a:gd name="T4" fmla="*/ 2147483647 w 8676"/>
                <a:gd name="T5" fmla="*/ 2147483647 h 884"/>
                <a:gd name="T6" fmla="*/ 2147483647 w 8676"/>
                <a:gd name="T7" fmla="*/ 2147483647 h 884"/>
                <a:gd name="T8" fmla="*/ 2147483647 w 8676"/>
                <a:gd name="T9" fmla="*/ 2147483647 h 884"/>
                <a:gd name="T10" fmla="*/ 2147483647 w 8676"/>
                <a:gd name="T11" fmla="*/ 2147483647 h 884"/>
                <a:gd name="T12" fmla="*/ 0 w 8676"/>
                <a:gd name="T13" fmla="*/ 2147483647 h 884"/>
                <a:gd name="T14" fmla="*/ 0 w 8676"/>
                <a:gd name="T15" fmla="*/ 2147483647 h 884"/>
                <a:gd name="T16" fmla="*/ 2147483647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chemeClr val="bg1">
                  <a:lumMod val="75000"/>
                </a:schemeClr>
              </a:solidFill>
              <a:round/>
              <a:headEnd/>
              <a:tailEnd/>
            </a:ln>
          </p:spPr>
          <p:txBody>
            <a:bodyPr/>
            <a:lstStyle/>
            <a:p>
              <a:endParaRPr lang="zh-CN" altLang="en-US"/>
            </a:p>
          </p:txBody>
        </p:sp>
        <p:sp>
          <p:nvSpPr>
            <p:cNvPr id="16" name="Rectangle 12"/>
            <p:cNvSpPr>
              <a:spLocks noChangeArrowheads="1"/>
            </p:cNvSpPr>
            <p:nvPr/>
          </p:nvSpPr>
          <p:spPr bwMode="auto">
            <a:xfrm>
              <a:off x="5603875" y="1493159"/>
              <a:ext cx="702789" cy="719815"/>
            </a:xfrm>
            <a:prstGeom prst="rect">
              <a:avLst/>
            </a:prstGeom>
            <a:solidFill>
              <a:schemeClr val="accent1"/>
            </a:solidFill>
            <a:ln w="9525">
              <a:noFill/>
              <a:miter lim="800000"/>
              <a:headEnd/>
              <a:tailEnd/>
            </a:ln>
          </p:spPr>
          <p:txBody>
            <a:bodyPr/>
            <a:lstStyle/>
            <a:p>
              <a:pPr eaLnBrk="1" hangingPunct="1"/>
              <a:endParaRPr lang="zh-CN" altLang="en-US"/>
            </a:p>
          </p:txBody>
        </p:sp>
        <p:sp>
          <p:nvSpPr>
            <p:cNvPr id="17" name="TextBox 105"/>
            <p:cNvSpPr txBox="1">
              <a:spLocks noChangeArrowheads="1"/>
            </p:cNvSpPr>
            <p:nvPr/>
          </p:nvSpPr>
          <p:spPr bwMode="auto">
            <a:xfrm>
              <a:off x="6534150" y="1677488"/>
              <a:ext cx="4508489" cy="839170"/>
            </a:xfrm>
            <a:prstGeom prst="rect">
              <a:avLst/>
            </a:prstGeom>
            <a:noFill/>
            <a:ln w="9525">
              <a:noFill/>
              <a:miter lim="800000"/>
              <a:headEnd/>
              <a:tailEnd/>
            </a:ln>
          </p:spPr>
          <p:txBody>
            <a:bodyPr wrap="square">
              <a:spAutoFit/>
            </a:bodyPr>
            <a:lstStyle/>
            <a:p>
              <a:pPr lvl="0"/>
              <a:r>
                <a:rPr lang="zh-CN" altLang="en-US" sz="2200" dirty="0">
                  <a:latin typeface="+mn-ea"/>
                  <a:ea typeface="+mn-ea"/>
                </a:rPr>
                <a:t>环境搭建问题可能会耗费大量时间</a:t>
              </a:r>
            </a:p>
          </p:txBody>
        </p:sp>
        <p:sp>
          <p:nvSpPr>
            <p:cNvPr id="18" name="TextBox 106"/>
            <p:cNvSpPr txBox="1">
              <a:spLocks noChangeArrowheads="1"/>
            </p:cNvSpPr>
            <p:nvPr/>
          </p:nvSpPr>
          <p:spPr bwMode="auto">
            <a:xfrm>
              <a:off x="5730665" y="1535270"/>
              <a:ext cx="487618" cy="584774"/>
            </a:xfrm>
            <a:prstGeom prst="rect">
              <a:avLst/>
            </a:prstGeom>
            <a:noFill/>
            <a:ln w="9525">
              <a:noFill/>
              <a:miter lim="800000"/>
              <a:headEnd/>
              <a:tailEnd/>
            </a:ln>
          </p:spPr>
          <p:txBody>
            <a:bodyPr wrap="square">
              <a:spAutoFit/>
            </a:bodyPr>
            <a:lstStyle/>
            <a:p>
              <a:pPr eaLnBrk="1" hangingPunct="1"/>
              <a:r>
                <a:rPr lang="en-US" altLang="zh-CN" sz="3200" b="1" dirty="0">
                  <a:solidFill>
                    <a:srgbClr val="FFFFFF"/>
                  </a:solidFill>
                  <a:latin typeface="微软雅黑" pitchFamily="34" charset="-122"/>
                  <a:ea typeface="微软雅黑" pitchFamily="34" charset="-122"/>
                </a:rPr>
                <a:t>1</a:t>
              </a:r>
              <a:endParaRPr lang="zh-CN" altLang="en-US" sz="3200" b="1" dirty="0">
                <a:solidFill>
                  <a:srgbClr val="FFFFFF"/>
                </a:solidFill>
                <a:latin typeface="微软雅黑" pitchFamily="34" charset="-122"/>
                <a:ea typeface="微软雅黑" pitchFamily="34" charset="-122"/>
              </a:endParaRPr>
            </a:p>
          </p:txBody>
        </p:sp>
      </p:grpSp>
      <p:grpSp>
        <p:nvGrpSpPr>
          <p:cNvPr id="19" name="组合 18"/>
          <p:cNvGrpSpPr/>
          <p:nvPr/>
        </p:nvGrpSpPr>
        <p:grpSpPr>
          <a:xfrm>
            <a:off x="1216980" y="2147887"/>
            <a:ext cx="6743112" cy="722313"/>
            <a:chOff x="5354639" y="1477592"/>
            <a:chExt cx="5688000" cy="787771"/>
          </a:xfrm>
        </p:grpSpPr>
        <p:sp>
          <p:nvSpPr>
            <p:cNvPr id="20" name="Freeform 11"/>
            <p:cNvSpPr>
              <a:spLocks/>
            </p:cNvSpPr>
            <p:nvPr/>
          </p:nvSpPr>
          <p:spPr bwMode="auto">
            <a:xfrm>
              <a:off x="5518151" y="1477592"/>
              <a:ext cx="869972" cy="109907"/>
            </a:xfrm>
            <a:custGeom>
              <a:avLst/>
              <a:gdLst>
                <a:gd name="T0" fmla="*/ 2147483647 w 1156"/>
                <a:gd name="T1" fmla="*/ 0 h 142"/>
                <a:gd name="T2" fmla="*/ 2147483647 w 1156"/>
                <a:gd name="T3" fmla="*/ 0 h 142"/>
                <a:gd name="T4" fmla="*/ 2147483647 w 1156"/>
                <a:gd name="T5" fmla="*/ 2147483647 h 142"/>
                <a:gd name="T6" fmla="*/ 0 w 1156"/>
                <a:gd name="T7" fmla="*/ 2147483647 h 142"/>
                <a:gd name="T8" fmla="*/ 2147483647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headEnd/>
              <a:tailEnd/>
            </a:ln>
          </p:spPr>
          <p:txBody>
            <a:bodyPr/>
            <a:lstStyle/>
            <a:p>
              <a:endParaRPr lang="zh-CN" altLang="en-US"/>
            </a:p>
          </p:txBody>
        </p:sp>
        <p:sp>
          <p:nvSpPr>
            <p:cNvPr id="21" name="Freeform 10"/>
            <p:cNvSpPr>
              <a:spLocks/>
            </p:cNvSpPr>
            <p:nvPr/>
          </p:nvSpPr>
          <p:spPr bwMode="auto">
            <a:xfrm>
              <a:off x="5354639" y="1581150"/>
              <a:ext cx="5688000" cy="684213"/>
            </a:xfrm>
            <a:custGeom>
              <a:avLst/>
              <a:gdLst>
                <a:gd name="T0" fmla="*/ 2147483647 w 8676"/>
                <a:gd name="T1" fmla="*/ 0 h 884"/>
                <a:gd name="T2" fmla="*/ 2147483647 w 8676"/>
                <a:gd name="T3" fmla="*/ 0 h 884"/>
                <a:gd name="T4" fmla="*/ 2147483647 w 8676"/>
                <a:gd name="T5" fmla="*/ 2147483647 h 884"/>
                <a:gd name="T6" fmla="*/ 2147483647 w 8676"/>
                <a:gd name="T7" fmla="*/ 2147483647 h 884"/>
                <a:gd name="T8" fmla="*/ 2147483647 w 8676"/>
                <a:gd name="T9" fmla="*/ 2147483647 h 884"/>
                <a:gd name="T10" fmla="*/ 2147483647 w 8676"/>
                <a:gd name="T11" fmla="*/ 2147483647 h 884"/>
                <a:gd name="T12" fmla="*/ 0 w 8676"/>
                <a:gd name="T13" fmla="*/ 2147483647 h 884"/>
                <a:gd name="T14" fmla="*/ 0 w 8676"/>
                <a:gd name="T15" fmla="*/ 2147483647 h 884"/>
                <a:gd name="T16" fmla="*/ 2147483647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chemeClr val="bg1">
                  <a:lumMod val="75000"/>
                </a:schemeClr>
              </a:solidFill>
              <a:round/>
              <a:headEnd/>
              <a:tailEnd/>
            </a:ln>
          </p:spPr>
          <p:txBody>
            <a:bodyPr/>
            <a:lstStyle/>
            <a:p>
              <a:endParaRPr lang="zh-CN" altLang="en-US"/>
            </a:p>
          </p:txBody>
        </p:sp>
        <p:sp>
          <p:nvSpPr>
            <p:cNvPr id="22" name="Rectangle 12"/>
            <p:cNvSpPr>
              <a:spLocks noChangeArrowheads="1"/>
            </p:cNvSpPr>
            <p:nvPr/>
          </p:nvSpPr>
          <p:spPr bwMode="auto">
            <a:xfrm>
              <a:off x="5603875" y="1493159"/>
              <a:ext cx="702789" cy="719815"/>
            </a:xfrm>
            <a:prstGeom prst="rect">
              <a:avLst/>
            </a:prstGeom>
            <a:solidFill>
              <a:schemeClr val="accent1"/>
            </a:solidFill>
            <a:ln w="9525">
              <a:noFill/>
              <a:miter lim="800000"/>
              <a:headEnd/>
              <a:tailEnd/>
            </a:ln>
          </p:spPr>
          <p:txBody>
            <a:bodyPr/>
            <a:lstStyle/>
            <a:p>
              <a:pPr eaLnBrk="1" hangingPunct="1"/>
              <a:endParaRPr lang="zh-CN" altLang="en-US"/>
            </a:p>
          </p:txBody>
        </p:sp>
        <p:sp>
          <p:nvSpPr>
            <p:cNvPr id="23" name="TextBox 105"/>
            <p:cNvSpPr txBox="1">
              <a:spLocks noChangeArrowheads="1"/>
            </p:cNvSpPr>
            <p:nvPr/>
          </p:nvSpPr>
          <p:spPr bwMode="auto">
            <a:xfrm>
              <a:off x="6534150" y="1677488"/>
              <a:ext cx="3931902" cy="469935"/>
            </a:xfrm>
            <a:prstGeom prst="rect">
              <a:avLst/>
            </a:prstGeom>
            <a:noFill/>
            <a:ln w="9525">
              <a:noFill/>
              <a:miter lim="800000"/>
              <a:headEnd/>
              <a:tailEnd/>
            </a:ln>
          </p:spPr>
          <p:txBody>
            <a:bodyPr wrap="square">
              <a:spAutoFit/>
            </a:bodyPr>
            <a:lstStyle/>
            <a:p>
              <a:pPr lvl="0"/>
              <a:r>
                <a:rPr lang="zh-CN" altLang="en-US" sz="2200" dirty="0">
                  <a:latin typeface="+mn-ea"/>
                  <a:ea typeface="+mn-ea"/>
                </a:rPr>
                <a:t>技术路线不易实现</a:t>
              </a:r>
            </a:p>
          </p:txBody>
        </p:sp>
        <p:sp>
          <p:nvSpPr>
            <p:cNvPr id="24" name="TextBox 106"/>
            <p:cNvSpPr txBox="1">
              <a:spLocks noChangeArrowheads="1"/>
            </p:cNvSpPr>
            <p:nvPr/>
          </p:nvSpPr>
          <p:spPr bwMode="auto">
            <a:xfrm>
              <a:off x="5730665" y="1535270"/>
              <a:ext cx="487618" cy="637769"/>
            </a:xfrm>
            <a:prstGeom prst="rect">
              <a:avLst/>
            </a:prstGeom>
            <a:noFill/>
            <a:ln w="9525">
              <a:noFill/>
              <a:miter lim="800000"/>
              <a:headEnd/>
              <a:tailEnd/>
            </a:ln>
          </p:spPr>
          <p:txBody>
            <a:bodyPr wrap="square">
              <a:spAutoFit/>
            </a:bodyPr>
            <a:lstStyle/>
            <a:p>
              <a:pPr eaLnBrk="1" hangingPunct="1"/>
              <a:r>
                <a:rPr lang="en-US" altLang="zh-CN" sz="3200" b="1" dirty="0">
                  <a:solidFill>
                    <a:srgbClr val="FFFFFF"/>
                  </a:solidFill>
                  <a:latin typeface="微软雅黑" pitchFamily="34" charset="-122"/>
                  <a:ea typeface="微软雅黑" pitchFamily="34" charset="-122"/>
                </a:rPr>
                <a:t>2</a:t>
              </a:r>
              <a:endParaRPr lang="zh-CN" altLang="en-US" sz="3200" b="1" dirty="0">
                <a:solidFill>
                  <a:srgbClr val="FFFFFF"/>
                </a:solidFill>
                <a:latin typeface="微软雅黑" pitchFamily="34" charset="-122"/>
                <a:ea typeface="微软雅黑" pitchFamily="34" charset="-122"/>
              </a:endParaRPr>
            </a:p>
          </p:txBody>
        </p:sp>
      </p:grpSp>
      <p:grpSp>
        <p:nvGrpSpPr>
          <p:cNvPr id="25" name="组合 24"/>
          <p:cNvGrpSpPr/>
          <p:nvPr/>
        </p:nvGrpSpPr>
        <p:grpSpPr>
          <a:xfrm>
            <a:off x="1216980" y="3133724"/>
            <a:ext cx="6743112" cy="722313"/>
            <a:chOff x="5354639" y="1477592"/>
            <a:chExt cx="5688000" cy="787771"/>
          </a:xfrm>
        </p:grpSpPr>
        <p:sp>
          <p:nvSpPr>
            <p:cNvPr id="26" name="Freeform 11"/>
            <p:cNvSpPr>
              <a:spLocks/>
            </p:cNvSpPr>
            <p:nvPr/>
          </p:nvSpPr>
          <p:spPr bwMode="auto">
            <a:xfrm>
              <a:off x="5518151" y="1477592"/>
              <a:ext cx="869972" cy="109907"/>
            </a:xfrm>
            <a:custGeom>
              <a:avLst/>
              <a:gdLst>
                <a:gd name="T0" fmla="*/ 2147483647 w 1156"/>
                <a:gd name="T1" fmla="*/ 0 h 142"/>
                <a:gd name="T2" fmla="*/ 2147483647 w 1156"/>
                <a:gd name="T3" fmla="*/ 0 h 142"/>
                <a:gd name="T4" fmla="*/ 2147483647 w 1156"/>
                <a:gd name="T5" fmla="*/ 2147483647 h 142"/>
                <a:gd name="T6" fmla="*/ 0 w 1156"/>
                <a:gd name="T7" fmla="*/ 2147483647 h 142"/>
                <a:gd name="T8" fmla="*/ 2147483647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headEnd/>
              <a:tailEnd/>
            </a:ln>
          </p:spPr>
          <p:txBody>
            <a:bodyPr/>
            <a:lstStyle/>
            <a:p>
              <a:endParaRPr lang="zh-CN" altLang="en-US"/>
            </a:p>
          </p:txBody>
        </p:sp>
        <p:sp>
          <p:nvSpPr>
            <p:cNvPr id="27" name="Freeform 10"/>
            <p:cNvSpPr>
              <a:spLocks/>
            </p:cNvSpPr>
            <p:nvPr/>
          </p:nvSpPr>
          <p:spPr bwMode="auto">
            <a:xfrm>
              <a:off x="5354639" y="1581150"/>
              <a:ext cx="5688000" cy="684213"/>
            </a:xfrm>
            <a:custGeom>
              <a:avLst/>
              <a:gdLst>
                <a:gd name="T0" fmla="*/ 2147483647 w 8676"/>
                <a:gd name="T1" fmla="*/ 0 h 884"/>
                <a:gd name="T2" fmla="*/ 2147483647 w 8676"/>
                <a:gd name="T3" fmla="*/ 0 h 884"/>
                <a:gd name="T4" fmla="*/ 2147483647 w 8676"/>
                <a:gd name="T5" fmla="*/ 2147483647 h 884"/>
                <a:gd name="T6" fmla="*/ 2147483647 w 8676"/>
                <a:gd name="T7" fmla="*/ 2147483647 h 884"/>
                <a:gd name="T8" fmla="*/ 2147483647 w 8676"/>
                <a:gd name="T9" fmla="*/ 2147483647 h 884"/>
                <a:gd name="T10" fmla="*/ 2147483647 w 8676"/>
                <a:gd name="T11" fmla="*/ 2147483647 h 884"/>
                <a:gd name="T12" fmla="*/ 0 w 8676"/>
                <a:gd name="T13" fmla="*/ 2147483647 h 884"/>
                <a:gd name="T14" fmla="*/ 0 w 8676"/>
                <a:gd name="T15" fmla="*/ 2147483647 h 884"/>
                <a:gd name="T16" fmla="*/ 2147483647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chemeClr val="bg1">
                  <a:lumMod val="75000"/>
                </a:schemeClr>
              </a:solidFill>
              <a:round/>
              <a:headEnd/>
              <a:tailEnd/>
            </a:ln>
          </p:spPr>
          <p:txBody>
            <a:bodyPr/>
            <a:lstStyle/>
            <a:p>
              <a:endParaRPr lang="zh-CN" altLang="en-US"/>
            </a:p>
          </p:txBody>
        </p:sp>
        <p:sp>
          <p:nvSpPr>
            <p:cNvPr id="28" name="Rectangle 12"/>
            <p:cNvSpPr>
              <a:spLocks noChangeArrowheads="1"/>
            </p:cNvSpPr>
            <p:nvPr/>
          </p:nvSpPr>
          <p:spPr bwMode="auto">
            <a:xfrm>
              <a:off x="5603875" y="1493159"/>
              <a:ext cx="702789" cy="719815"/>
            </a:xfrm>
            <a:prstGeom prst="rect">
              <a:avLst/>
            </a:prstGeom>
            <a:solidFill>
              <a:schemeClr val="accent1"/>
            </a:solidFill>
            <a:ln w="9525">
              <a:noFill/>
              <a:miter lim="800000"/>
              <a:headEnd/>
              <a:tailEnd/>
            </a:ln>
          </p:spPr>
          <p:txBody>
            <a:bodyPr/>
            <a:lstStyle/>
            <a:p>
              <a:pPr eaLnBrk="1" hangingPunct="1"/>
              <a:endParaRPr lang="zh-CN" altLang="en-US"/>
            </a:p>
          </p:txBody>
        </p:sp>
        <p:sp>
          <p:nvSpPr>
            <p:cNvPr id="29" name="TextBox 105"/>
            <p:cNvSpPr txBox="1">
              <a:spLocks noChangeArrowheads="1"/>
            </p:cNvSpPr>
            <p:nvPr/>
          </p:nvSpPr>
          <p:spPr bwMode="auto">
            <a:xfrm>
              <a:off x="6534150" y="1677488"/>
              <a:ext cx="3931902" cy="469935"/>
            </a:xfrm>
            <a:prstGeom prst="rect">
              <a:avLst/>
            </a:prstGeom>
            <a:noFill/>
            <a:ln w="9525">
              <a:noFill/>
              <a:miter lim="800000"/>
              <a:headEnd/>
              <a:tailEnd/>
            </a:ln>
          </p:spPr>
          <p:txBody>
            <a:bodyPr wrap="square">
              <a:spAutoFit/>
            </a:bodyPr>
            <a:lstStyle/>
            <a:p>
              <a:r>
                <a:rPr lang="zh-CN" altLang="en-US" sz="2200" dirty="0">
                  <a:latin typeface="+mn-ea"/>
                  <a:ea typeface="+mn-ea"/>
                </a:rPr>
                <a:t>平台与硬件成本高</a:t>
              </a:r>
            </a:p>
          </p:txBody>
        </p:sp>
        <p:sp>
          <p:nvSpPr>
            <p:cNvPr id="30" name="TextBox 106"/>
            <p:cNvSpPr txBox="1">
              <a:spLocks noChangeArrowheads="1"/>
            </p:cNvSpPr>
            <p:nvPr/>
          </p:nvSpPr>
          <p:spPr bwMode="auto">
            <a:xfrm>
              <a:off x="5730665" y="1535270"/>
              <a:ext cx="487618" cy="637769"/>
            </a:xfrm>
            <a:prstGeom prst="rect">
              <a:avLst/>
            </a:prstGeom>
            <a:noFill/>
            <a:ln w="9525">
              <a:noFill/>
              <a:miter lim="800000"/>
              <a:headEnd/>
              <a:tailEnd/>
            </a:ln>
          </p:spPr>
          <p:txBody>
            <a:bodyPr wrap="square">
              <a:spAutoFit/>
            </a:bodyPr>
            <a:lstStyle/>
            <a:p>
              <a:pPr eaLnBrk="1" hangingPunct="1"/>
              <a:r>
                <a:rPr lang="en-US" altLang="zh-CN" sz="3200" b="1" dirty="0">
                  <a:solidFill>
                    <a:srgbClr val="FFFFFF"/>
                  </a:solidFill>
                  <a:latin typeface="微软雅黑" pitchFamily="34" charset="-122"/>
                  <a:ea typeface="微软雅黑" pitchFamily="34" charset="-122"/>
                </a:rPr>
                <a:t>3</a:t>
              </a:r>
              <a:endParaRPr lang="zh-CN" altLang="en-US" sz="3200" b="1" dirty="0">
                <a:solidFill>
                  <a:srgbClr val="FFFFFF"/>
                </a:solidFill>
                <a:latin typeface="微软雅黑" pitchFamily="34" charset="-122"/>
                <a:ea typeface="微软雅黑" pitchFamily="34" charset="-122"/>
              </a:endParaRPr>
            </a:p>
          </p:txBody>
        </p:sp>
      </p:grpSp>
      <p:grpSp>
        <p:nvGrpSpPr>
          <p:cNvPr id="31" name="组合 30"/>
          <p:cNvGrpSpPr/>
          <p:nvPr/>
        </p:nvGrpSpPr>
        <p:grpSpPr>
          <a:xfrm>
            <a:off x="1216979" y="4119561"/>
            <a:ext cx="6743111" cy="722313"/>
            <a:chOff x="5354639" y="1477592"/>
            <a:chExt cx="5688000" cy="787771"/>
          </a:xfrm>
        </p:grpSpPr>
        <p:sp>
          <p:nvSpPr>
            <p:cNvPr id="32" name="Freeform 11"/>
            <p:cNvSpPr>
              <a:spLocks/>
            </p:cNvSpPr>
            <p:nvPr/>
          </p:nvSpPr>
          <p:spPr bwMode="auto">
            <a:xfrm>
              <a:off x="5518151" y="1477592"/>
              <a:ext cx="869972" cy="109907"/>
            </a:xfrm>
            <a:custGeom>
              <a:avLst/>
              <a:gdLst>
                <a:gd name="T0" fmla="*/ 2147483647 w 1156"/>
                <a:gd name="T1" fmla="*/ 0 h 142"/>
                <a:gd name="T2" fmla="*/ 2147483647 w 1156"/>
                <a:gd name="T3" fmla="*/ 0 h 142"/>
                <a:gd name="T4" fmla="*/ 2147483647 w 1156"/>
                <a:gd name="T5" fmla="*/ 2147483647 h 142"/>
                <a:gd name="T6" fmla="*/ 0 w 1156"/>
                <a:gd name="T7" fmla="*/ 2147483647 h 142"/>
                <a:gd name="T8" fmla="*/ 2147483647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headEnd/>
              <a:tailEnd/>
            </a:ln>
          </p:spPr>
          <p:txBody>
            <a:bodyPr/>
            <a:lstStyle/>
            <a:p>
              <a:endParaRPr lang="zh-CN" altLang="en-US"/>
            </a:p>
          </p:txBody>
        </p:sp>
        <p:sp>
          <p:nvSpPr>
            <p:cNvPr id="33" name="Freeform 10"/>
            <p:cNvSpPr>
              <a:spLocks/>
            </p:cNvSpPr>
            <p:nvPr/>
          </p:nvSpPr>
          <p:spPr bwMode="auto">
            <a:xfrm>
              <a:off x="5354639" y="1581150"/>
              <a:ext cx="5688000" cy="684213"/>
            </a:xfrm>
            <a:custGeom>
              <a:avLst/>
              <a:gdLst>
                <a:gd name="T0" fmla="*/ 2147483647 w 8676"/>
                <a:gd name="T1" fmla="*/ 0 h 884"/>
                <a:gd name="T2" fmla="*/ 2147483647 w 8676"/>
                <a:gd name="T3" fmla="*/ 0 h 884"/>
                <a:gd name="T4" fmla="*/ 2147483647 w 8676"/>
                <a:gd name="T5" fmla="*/ 2147483647 h 884"/>
                <a:gd name="T6" fmla="*/ 2147483647 w 8676"/>
                <a:gd name="T7" fmla="*/ 2147483647 h 884"/>
                <a:gd name="T8" fmla="*/ 2147483647 w 8676"/>
                <a:gd name="T9" fmla="*/ 2147483647 h 884"/>
                <a:gd name="T10" fmla="*/ 2147483647 w 8676"/>
                <a:gd name="T11" fmla="*/ 2147483647 h 884"/>
                <a:gd name="T12" fmla="*/ 0 w 8676"/>
                <a:gd name="T13" fmla="*/ 2147483647 h 884"/>
                <a:gd name="T14" fmla="*/ 0 w 8676"/>
                <a:gd name="T15" fmla="*/ 2147483647 h 884"/>
                <a:gd name="T16" fmla="*/ 2147483647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chemeClr val="bg1">
                  <a:lumMod val="75000"/>
                </a:schemeClr>
              </a:solidFill>
              <a:round/>
              <a:headEnd/>
              <a:tailEnd/>
            </a:ln>
          </p:spPr>
          <p:txBody>
            <a:bodyPr/>
            <a:lstStyle/>
            <a:p>
              <a:endParaRPr lang="zh-CN" altLang="en-US"/>
            </a:p>
          </p:txBody>
        </p:sp>
        <p:sp>
          <p:nvSpPr>
            <p:cNvPr id="34" name="Rectangle 12"/>
            <p:cNvSpPr>
              <a:spLocks noChangeArrowheads="1"/>
            </p:cNvSpPr>
            <p:nvPr/>
          </p:nvSpPr>
          <p:spPr bwMode="auto">
            <a:xfrm>
              <a:off x="5603875" y="1493159"/>
              <a:ext cx="702789" cy="719815"/>
            </a:xfrm>
            <a:prstGeom prst="rect">
              <a:avLst/>
            </a:prstGeom>
            <a:solidFill>
              <a:schemeClr val="accent1"/>
            </a:solidFill>
            <a:ln w="9525">
              <a:noFill/>
              <a:miter lim="800000"/>
              <a:headEnd/>
              <a:tailEnd/>
            </a:ln>
          </p:spPr>
          <p:txBody>
            <a:bodyPr/>
            <a:lstStyle/>
            <a:p>
              <a:pPr eaLnBrk="1" hangingPunct="1"/>
              <a:endParaRPr lang="zh-CN" altLang="en-US"/>
            </a:p>
          </p:txBody>
        </p:sp>
        <p:sp>
          <p:nvSpPr>
            <p:cNvPr id="35" name="TextBox 105"/>
            <p:cNvSpPr txBox="1">
              <a:spLocks noChangeArrowheads="1"/>
            </p:cNvSpPr>
            <p:nvPr/>
          </p:nvSpPr>
          <p:spPr bwMode="auto">
            <a:xfrm>
              <a:off x="6534150" y="1677488"/>
              <a:ext cx="3931902" cy="469935"/>
            </a:xfrm>
            <a:prstGeom prst="rect">
              <a:avLst/>
            </a:prstGeom>
            <a:noFill/>
            <a:ln w="9525">
              <a:noFill/>
              <a:miter lim="800000"/>
              <a:headEnd/>
              <a:tailEnd/>
            </a:ln>
          </p:spPr>
          <p:txBody>
            <a:bodyPr wrap="square">
              <a:spAutoFit/>
            </a:bodyPr>
            <a:lstStyle/>
            <a:p>
              <a:pPr lvl="0"/>
              <a:r>
                <a:rPr lang="zh-CN" altLang="en-US" sz="2200" dirty="0">
                  <a:latin typeface="+mn-ea"/>
                  <a:ea typeface="+mn-ea"/>
                </a:rPr>
                <a:t>数据集问题  类型？</a:t>
              </a:r>
            </a:p>
          </p:txBody>
        </p:sp>
        <p:sp>
          <p:nvSpPr>
            <p:cNvPr id="36" name="TextBox 106"/>
            <p:cNvSpPr txBox="1">
              <a:spLocks noChangeArrowheads="1"/>
            </p:cNvSpPr>
            <p:nvPr/>
          </p:nvSpPr>
          <p:spPr bwMode="auto">
            <a:xfrm>
              <a:off x="5730665" y="1535270"/>
              <a:ext cx="487618" cy="637769"/>
            </a:xfrm>
            <a:prstGeom prst="rect">
              <a:avLst/>
            </a:prstGeom>
            <a:noFill/>
            <a:ln w="9525">
              <a:noFill/>
              <a:miter lim="800000"/>
              <a:headEnd/>
              <a:tailEnd/>
            </a:ln>
          </p:spPr>
          <p:txBody>
            <a:bodyPr wrap="square">
              <a:spAutoFit/>
            </a:bodyPr>
            <a:lstStyle/>
            <a:p>
              <a:pPr eaLnBrk="1" hangingPunct="1"/>
              <a:r>
                <a:rPr lang="en-US" altLang="zh-CN" sz="3200" b="1" dirty="0">
                  <a:solidFill>
                    <a:srgbClr val="FFFFFF"/>
                  </a:solidFill>
                  <a:latin typeface="微软雅黑" pitchFamily="34" charset="-122"/>
                  <a:ea typeface="微软雅黑" pitchFamily="34" charset="-122"/>
                </a:rPr>
                <a:t>4</a:t>
              </a:r>
              <a:endParaRPr lang="zh-CN" altLang="en-US" sz="3200" b="1" dirty="0">
                <a:solidFill>
                  <a:srgbClr val="FFFFFF"/>
                </a:solidFill>
                <a:latin typeface="微软雅黑" pitchFamily="34" charset="-122"/>
                <a:ea typeface="微软雅黑" pitchFamily="34" charset="-122"/>
              </a:endParaRPr>
            </a:p>
          </p:txBody>
        </p:sp>
      </p:grpSp>
      <p:grpSp>
        <p:nvGrpSpPr>
          <p:cNvPr id="37" name="组合 36"/>
          <p:cNvGrpSpPr/>
          <p:nvPr/>
        </p:nvGrpSpPr>
        <p:grpSpPr>
          <a:xfrm>
            <a:off x="1216980" y="5105399"/>
            <a:ext cx="6743110" cy="722313"/>
            <a:chOff x="5354637" y="1477591"/>
            <a:chExt cx="5687998" cy="787771"/>
          </a:xfrm>
        </p:grpSpPr>
        <p:sp>
          <p:nvSpPr>
            <p:cNvPr id="38" name="Freeform 11"/>
            <p:cNvSpPr>
              <a:spLocks/>
            </p:cNvSpPr>
            <p:nvPr/>
          </p:nvSpPr>
          <p:spPr bwMode="auto">
            <a:xfrm>
              <a:off x="5518149" y="1477591"/>
              <a:ext cx="869972" cy="109907"/>
            </a:xfrm>
            <a:custGeom>
              <a:avLst/>
              <a:gdLst>
                <a:gd name="T0" fmla="*/ 2147483647 w 1156"/>
                <a:gd name="T1" fmla="*/ 0 h 142"/>
                <a:gd name="T2" fmla="*/ 2147483647 w 1156"/>
                <a:gd name="T3" fmla="*/ 0 h 142"/>
                <a:gd name="T4" fmla="*/ 2147483647 w 1156"/>
                <a:gd name="T5" fmla="*/ 2147483647 h 142"/>
                <a:gd name="T6" fmla="*/ 0 w 1156"/>
                <a:gd name="T7" fmla="*/ 2147483647 h 142"/>
                <a:gd name="T8" fmla="*/ 2147483647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headEnd/>
              <a:tailEnd/>
            </a:ln>
          </p:spPr>
          <p:txBody>
            <a:bodyPr/>
            <a:lstStyle/>
            <a:p>
              <a:endParaRPr lang="zh-CN" altLang="en-US"/>
            </a:p>
          </p:txBody>
        </p:sp>
        <p:sp>
          <p:nvSpPr>
            <p:cNvPr id="39" name="Freeform 10"/>
            <p:cNvSpPr>
              <a:spLocks/>
            </p:cNvSpPr>
            <p:nvPr/>
          </p:nvSpPr>
          <p:spPr bwMode="auto">
            <a:xfrm>
              <a:off x="5354637" y="1581149"/>
              <a:ext cx="5687998" cy="684213"/>
            </a:xfrm>
            <a:custGeom>
              <a:avLst/>
              <a:gdLst>
                <a:gd name="T0" fmla="*/ 2147483647 w 8676"/>
                <a:gd name="T1" fmla="*/ 0 h 884"/>
                <a:gd name="T2" fmla="*/ 2147483647 w 8676"/>
                <a:gd name="T3" fmla="*/ 0 h 884"/>
                <a:gd name="T4" fmla="*/ 2147483647 w 8676"/>
                <a:gd name="T5" fmla="*/ 2147483647 h 884"/>
                <a:gd name="T6" fmla="*/ 2147483647 w 8676"/>
                <a:gd name="T7" fmla="*/ 2147483647 h 884"/>
                <a:gd name="T8" fmla="*/ 2147483647 w 8676"/>
                <a:gd name="T9" fmla="*/ 2147483647 h 884"/>
                <a:gd name="T10" fmla="*/ 2147483647 w 8676"/>
                <a:gd name="T11" fmla="*/ 2147483647 h 884"/>
                <a:gd name="T12" fmla="*/ 0 w 8676"/>
                <a:gd name="T13" fmla="*/ 2147483647 h 884"/>
                <a:gd name="T14" fmla="*/ 0 w 8676"/>
                <a:gd name="T15" fmla="*/ 2147483647 h 884"/>
                <a:gd name="T16" fmla="*/ 2147483647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chemeClr val="bg1">
                  <a:lumMod val="75000"/>
                </a:schemeClr>
              </a:solidFill>
              <a:round/>
              <a:headEnd/>
              <a:tailEnd/>
            </a:ln>
          </p:spPr>
          <p:txBody>
            <a:bodyPr/>
            <a:lstStyle/>
            <a:p>
              <a:endParaRPr lang="zh-CN" altLang="en-US"/>
            </a:p>
          </p:txBody>
        </p:sp>
        <p:sp>
          <p:nvSpPr>
            <p:cNvPr id="40" name="Rectangle 12"/>
            <p:cNvSpPr>
              <a:spLocks noChangeArrowheads="1"/>
            </p:cNvSpPr>
            <p:nvPr/>
          </p:nvSpPr>
          <p:spPr bwMode="auto">
            <a:xfrm>
              <a:off x="5603873" y="1493159"/>
              <a:ext cx="702789" cy="719815"/>
            </a:xfrm>
            <a:prstGeom prst="rect">
              <a:avLst/>
            </a:prstGeom>
            <a:solidFill>
              <a:schemeClr val="accent1"/>
            </a:solidFill>
            <a:ln w="9525">
              <a:noFill/>
              <a:miter lim="800000"/>
              <a:headEnd/>
              <a:tailEnd/>
            </a:ln>
          </p:spPr>
          <p:txBody>
            <a:bodyPr/>
            <a:lstStyle/>
            <a:p>
              <a:pPr eaLnBrk="1" hangingPunct="1"/>
              <a:endParaRPr lang="zh-CN" altLang="en-US"/>
            </a:p>
          </p:txBody>
        </p:sp>
        <p:sp>
          <p:nvSpPr>
            <p:cNvPr id="41" name="TextBox 105"/>
            <p:cNvSpPr txBox="1">
              <a:spLocks noChangeArrowheads="1"/>
            </p:cNvSpPr>
            <p:nvPr/>
          </p:nvSpPr>
          <p:spPr bwMode="auto">
            <a:xfrm>
              <a:off x="6534148" y="1677488"/>
              <a:ext cx="3931901" cy="469935"/>
            </a:xfrm>
            <a:prstGeom prst="rect">
              <a:avLst/>
            </a:prstGeom>
            <a:noFill/>
            <a:ln w="9525">
              <a:noFill/>
              <a:miter lim="800000"/>
              <a:headEnd/>
              <a:tailEnd/>
            </a:ln>
          </p:spPr>
          <p:txBody>
            <a:bodyPr wrap="square">
              <a:spAutoFit/>
            </a:bodyPr>
            <a:lstStyle/>
            <a:p>
              <a:r>
                <a:rPr lang="zh-CN" altLang="en-US" sz="2200" dirty="0">
                  <a:latin typeface="+mn-ea"/>
                  <a:ea typeface="+mn-ea"/>
                </a:rPr>
                <a:t>硬件资源问题导致模型部署失败</a:t>
              </a:r>
            </a:p>
          </p:txBody>
        </p:sp>
        <p:sp>
          <p:nvSpPr>
            <p:cNvPr id="42" name="TextBox 106"/>
            <p:cNvSpPr txBox="1">
              <a:spLocks noChangeArrowheads="1"/>
            </p:cNvSpPr>
            <p:nvPr/>
          </p:nvSpPr>
          <p:spPr bwMode="auto">
            <a:xfrm>
              <a:off x="5730665" y="1535270"/>
              <a:ext cx="487618" cy="637769"/>
            </a:xfrm>
            <a:prstGeom prst="rect">
              <a:avLst/>
            </a:prstGeom>
            <a:noFill/>
            <a:ln w="9525">
              <a:noFill/>
              <a:miter lim="800000"/>
              <a:headEnd/>
              <a:tailEnd/>
            </a:ln>
          </p:spPr>
          <p:txBody>
            <a:bodyPr wrap="square">
              <a:spAutoFit/>
            </a:bodyPr>
            <a:lstStyle/>
            <a:p>
              <a:pPr eaLnBrk="1" hangingPunct="1"/>
              <a:r>
                <a:rPr lang="en-US" altLang="zh-CN" sz="3200" b="1" dirty="0">
                  <a:solidFill>
                    <a:srgbClr val="FFFFFF"/>
                  </a:solidFill>
                  <a:latin typeface="微软雅黑" pitchFamily="34" charset="-122"/>
                  <a:ea typeface="微软雅黑" pitchFamily="34" charset="-122"/>
                </a:rPr>
                <a:t>5</a:t>
              </a:r>
              <a:endParaRPr lang="zh-CN" altLang="en-US" sz="3200" b="1" dirty="0">
                <a:solidFill>
                  <a:srgbClr val="FFFFFF"/>
                </a:solidFill>
                <a:latin typeface="微软雅黑" pitchFamily="34" charset="-122"/>
                <a:ea typeface="微软雅黑" pitchFamily="34"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08</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6833936" y="2733675"/>
            <a:ext cx="5242761" cy="1390651"/>
          </a:xfrm>
          <a:prstGeom prst="rect">
            <a:avLst/>
          </a:prstGeom>
          <a:noFill/>
        </p:spPr>
        <p:txBody>
          <a:bodyPr anchor="ctr">
            <a:normAutofit/>
          </a:bodyPr>
          <a:lstStyle/>
          <a:p>
            <a:pPr eaLnBrk="1" hangingPunct="1"/>
            <a:r>
              <a:rPr lang="zh-CN" altLang="en-US" sz="3200" b="1" dirty="0">
                <a:latin typeface="微软雅黑" pitchFamily="34" charset="-122"/>
              </a:rPr>
              <a:t>   项目实施路线及安排</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07867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p:cNvSpPr>
          <p:nvPr/>
        </p:nvSpPr>
        <p:spPr bwMode="auto">
          <a:xfrm>
            <a:off x="5657056" y="1036478"/>
            <a:ext cx="773112" cy="4968000"/>
          </a:xfrm>
          <a:custGeom>
            <a:avLst/>
            <a:gdLst>
              <a:gd name="T0" fmla="*/ 389 w 487"/>
              <a:gd name="T1" fmla="*/ 2947 h 2947"/>
              <a:gd name="T2" fmla="*/ 389 w 487"/>
              <a:gd name="T3" fmla="*/ 366 h 2947"/>
              <a:gd name="T4" fmla="*/ 487 w 487"/>
              <a:gd name="T5" fmla="*/ 366 h 2947"/>
              <a:gd name="T6" fmla="*/ 242 w 487"/>
              <a:gd name="T7" fmla="*/ 0 h 2947"/>
              <a:gd name="T8" fmla="*/ 0 w 487"/>
              <a:gd name="T9" fmla="*/ 366 h 2947"/>
              <a:gd name="T10" fmla="*/ 95 w 487"/>
              <a:gd name="T11" fmla="*/ 366 h 2947"/>
              <a:gd name="T12" fmla="*/ 95 w 487"/>
              <a:gd name="T13" fmla="*/ 2947 h 2947"/>
              <a:gd name="T14" fmla="*/ 389 w 487"/>
              <a:gd name="T15" fmla="*/ 2947 h 2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2947">
                <a:moveTo>
                  <a:pt x="389" y="2947"/>
                </a:moveTo>
                <a:lnTo>
                  <a:pt x="389" y="366"/>
                </a:lnTo>
                <a:lnTo>
                  <a:pt x="487" y="366"/>
                </a:lnTo>
                <a:lnTo>
                  <a:pt x="242" y="0"/>
                </a:lnTo>
                <a:lnTo>
                  <a:pt x="0" y="366"/>
                </a:lnTo>
                <a:lnTo>
                  <a:pt x="95" y="366"/>
                </a:lnTo>
                <a:lnTo>
                  <a:pt x="95" y="2947"/>
                </a:lnTo>
                <a:lnTo>
                  <a:pt x="389" y="2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4" name="直接连接符 3"/>
          <p:cNvCxnSpPr/>
          <p:nvPr/>
        </p:nvCxnSpPr>
        <p:spPr>
          <a:xfrm>
            <a:off x="6046153" y="1760220"/>
            <a:ext cx="0" cy="4013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977390" y="2292339"/>
            <a:ext cx="3420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4" name="文本框 34"/>
          <p:cNvSpPr txBox="1"/>
          <p:nvPr/>
        </p:nvSpPr>
        <p:spPr>
          <a:xfrm>
            <a:off x="2000250" y="1826836"/>
            <a:ext cx="3524250" cy="400110"/>
          </a:xfrm>
          <a:prstGeom prst="rect">
            <a:avLst/>
          </a:prstGeom>
          <a:noFill/>
        </p:spPr>
        <p:txBody>
          <a:bodyPr wrap="square" rtlCol="0">
            <a:spAutoFit/>
          </a:bodyPr>
          <a:lstStyle/>
          <a:p>
            <a:pPr algn="ctr" eaLnBrk="0" hangingPunct="0"/>
            <a:r>
              <a:rPr lang="zh-CN" altLang="en-US" sz="2000" b="1" dirty="0">
                <a:solidFill>
                  <a:schemeClr val="accent1"/>
                </a:solidFill>
                <a:latin typeface="+mn-ea"/>
                <a:ea typeface="+mn-ea"/>
              </a:rPr>
              <a:t>验证与文档编写</a:t>
            </a:r>
            <a:endParaRPr lang="en-US" altLang="zh-CN" sz="2000" b="1" dirty="0">
              <a:solidFill>
                <a:schemeClr val="accent1"/>
              </a:solidFill>
              <a:latin typeface="+mn-ea"/>
              <a:ea typeface="+mn-ea"/>
            </a:endParaRPr>
          </a:p>
        </p:txBody>
      </p:sp>
      <p:cxnSp>
        <p:nvCxnSpPr>
          <p:cNvPr id="26" name="直接连接符 25"/>
          <p:cNvCxnSpPr/>
          <p:nvPr/>
        </p:nvCxnSpPr>
        <p:spPr>
          <a:xfrm flipH="1">
            <a:off x="1952366" y="3521830"/>
            <a:ext cx="3420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文本框 31"/>
          <p:cNvSpPr txBox="1"/>
          <p:nvPr/>
        </p:nvSpPr>
        <p:spPr>
          <a:xfrm>
            <a:off x="2000250" y="3056327"/>
            <a:ext cx="3543300" cy="400110"/>
          </a:xfrm>
          <a:prstGeom prst="rect">
            <a:avLst/>
          </a:prstGeom>
          <a:noFill/>
        </p:spPr>
        <p:txBody>
          <a:bodyPr wrap="square" rtlCol="0">
            <a:spAutoFit/>
          </a:bodyPr>
          <a:lstStyle/>
          <a:p>
            <a:pPr algn="ctr" eaLnBrk="0" hangingPunct="0"/>
            <a:r>
              <a:rPr lang="en-US" altLang="zh-CN" sz="2000" b="1" dirty="0">
                <a:solidFill>
                  <a:schemeClr val="accent1"/>
                </a:solidFill>
                <a:latin typeface="+mn-ea"/>
                <a:ea typeface="+mn-ea"/>
              </a:rPr>
              <a:t>Jetson</a:t>
            </a:r>
            <a:r>
              <a:rPr lang="zh-CN" altLang="en-US" sz="2000" b="1" dirty="0">
                <a:solidFill>
                  <a:schemeClr val="accent1"/>
                </a:solidFill>
                <a:latin typeface="+mn-ea"/>
                <a:ea typeface="+mn-ea"/>
              </a:rPr>
              <a:t>平台部署</a:t>
            </a:r>
            <a:endParaRPr lang="en-US" altLang="zh-CN" sz="2000" b="1" dirty="0">
              <a:solidFill>
                <a:schemeClr val="accent1"/>
              </a:solidFill>
              <a:latin typeface="+mn-ea"/>
              <a:ea typeface="+mn-ea"/>
            </a:endParaRPr>
          </a:p>
        </p:txBody>
      </p:sp>
      <p:sp>
        <p:nvSpPr>
          <p:cNvPr id="28" name="文本框 32"/>
          <p:cNvSpPr txBox="1"/>
          <p:nvPr/>
        </p:nvSpPr>
        <p:spPr>
          <a:xfrm>
            <a:off x="2047882" y="2363662"/>
            <a:ext cx="3248018" cy="584775"/>
          </a:xfrm>
          <a:prstGeom prst="rect">
            <a:avLst/>
          </a:prstGeom>
          <a:noFill/>
        </p:spPr>
        <p:txBody>
          <a:bodyPr wrap="square" rtlCol="0">
            <a:spAutoFit/>
          </a:bodyPr>
          <a:lstStyle/>
          <a:p>
            <a:r>
              <a:rPr lang="zh-CN" altLang="en-US" sz="1600" dirty="0">
                <a:solidFill>
                  <a:prstClr val="black"/>
                </a:solidFill>
                <a:latin typeface="+mn-ea"/>
                <a:ea typeface="+mn-ea"/>
              </a:rPr>
              <a:t>编写项目文档，以方便其他开发者使用与理解</a:t>
            </a:r>
            <a:endParaRPr lang="en-US" altLang="zh-CN" sz="1600" dirty="0">
              <a:solidFill>
                <a:prstClr val="black"/>
              </a:solidFill>
              <a:latin typeface="+mn-ea"/>
              <a:ea typeface="+mn-ea"/>
            </a:endParaRPr>
          </a:p>
        </p:txBody>
      </p:sp>
      <p:cxnSp>
        <p:nvCxnSpPr>
          <p:cNvPr id="29" name="直接连接符 28"/>
          <p:cNvCxnSpPr/>
          <p:nvPr/>
        </p:nvCxnSpPr>
        <p:spPr>
          <a:xfrm flipH="1">
            <a:off x="1952366" y="4700158"/>
            <a:ext cx="3420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706781" y="2871533"/>
            <a:ext cx="3456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3" name="文本框 47"/>
          <p:cNvSpPr txBox="1"/>
          <p:nvPr/>
        </p:nvSpPr>
        <p:spPr>
          <a:xfrm>
            <a:off x="6629400" y="2406030"/>
            <a:ext cx="3619499" cy="400110"/>
          </a:xfrm>
          <a:prstGeom prst="rect">
            <a:avLst/>
          </a:prstGeom>
          <a:noFill/>
        </p:spPr>
        <p:txBody>
          <a:bodyPr wrap="square" rtlCol="0">
            <a:spAutoFit/>
          </a:bodyPr>
          <a:lstStyle/>
          <a:p>
            <a:pPr algn="ctr" eaLnBrk="0" hangingPunct="0"/>
            <a:r>
              <a:rPr lang="zh-CN" altLang="en-US" sz="2000" b="1" dirty="0">
                <a:solidFill>
                  <a:schemeClr val="accent1"/>
                </a:solidFill>
                <a:latin typeface="+mn-ea"/>
                <a:ea typeface="+mn-ea"/>
              </a:rPr>
              <a:t>系统集成与测试</a:t>
            </a:r>
            <a:endParaRPr lang="en-US" altLang="zh-CN" sz="2000" b="1" dirty="0">
              <a:solidFill>
                <a:schemeClr val="accent1"/>
              </a:solidFill>
              <a:latin typeface="+mn-ea"/>
              <a:ea typeface="+mn-ea"/>
            </a:endParaRPr>
          </a:p>
        </p:txBody>
      </p:sp>
      <p:sp>
        <p:nvSpPr>
          <p:cNvPr id="34" name="文本框 48"/>
          <p:cNvSpPr txBox="1"/>
          <p:nvPr/>
        </p:nvSpPr>
        <p:spPr>
          <a:xfrm>
            <a:off x="6668946" y="2951615"/>
            <a:ext cx="3465653" cy="584775"/>
          </a:xfrm>
          <a:prstGeom prst="rect">
            <a:avLst/>
          </a:prstGeom>
          <a:noFill/>
        </p:spPr>
        <p:txBody>
          <a:bodyPr wrap="square" rtlCol="0">
            <a:spAutoFit/>
          </a:bodyPr>
          <a:lstStyle/>
          <a:p>
            <a:r>
              <a:rPr lang="zh-CN" altLang="en-US" sz="1600" dirty="0">
                <a:solidFill>
                  <a:prstClr val="black"/>
                </a:solidFill>
                <a:latin typeface="+mn-ea"/>
                <a:ea typeface="+mn-ea"/>
              </a:rPr>
              <a:t>完成整个流程：数据采集</a:t>
            </a:r>
            <a:r>
              <a:rPr lang="en-US" altLang="zh-CN" sz="1600" dirty="0">
                <a:solidFill>
                  <a:prstClr val="black"/>
                </a:solidFill>
                <a:latin typeface="+mn-ea"/>
                <a:ea typeface="+mn-ea"/>
              </a:rPr>
              <a:t>-&gt;</a:t>
            </a:r>
            <a:r>
              <a:rPr lang="zh-CN" altLang="en-US" sz="1600" dirty="0">
                <a:solidFill>
                  <a:prstClr val="black"/>
                </a:solidFill>
                <a:latin typeface="+mn-ea"/>
                <a:ea typeface="+mn-ea"/>
              </a:rPr>
              <a:t>预处理</a:t>
            </a:r>
            <a:r>
              <a:rPr lang="en-US" altLang="zh-CN" sz="1600" dirty="0">
                <a:solidFill>
                  <a:prstClr val="black"/>
                </a:solidFill>
                <a:latin typeface="+mn-ea"/>
                <a:ea typeface="+mn-ea"/>
              </a:rPr>
              <a:t>-&gt;</a:t>
            </a:r>
            <a:r>
              <a:rPr lang="zh-CN" altLang="en-US" sz="1600" dirty="0">
                <a:solidFill>
                  <a:prstClr val="black"/>
                </a:solidFill>
                <a:latin typeface="+mn-ea"/>
                <a:ea typeface="+mn-ea"/>
              </a:rPr>
              <a:t>模型推理等环节</a:t>
            </a:r>
            <a:endParaRPr lang="en-US" altLang="zh-CN" sz="1600" dirty="0">
              <a:solidFill>
                <a:prstClr val="black"/>
              </a:solidFill>
              <a:latin typeface="+mn-ea"/>
              <a:ea typeface="+mn-ea"/>
            </a:endParaRPr>
          </a:p>
        </p:txBody>
      </p:sp>
      <p:cxnSp>
        <p:nvCxnSpPr>
          <p:cNvPr id="35" name="直接连接符 34"/>
          <p:cNvCxnSpPr/>
          <p:nvPr/>
        </p:nvCxnSpPr>
        <p:spPr>
          <a:xfrm>
            <a:off x="6706781" y="4068911"/>
            <a:ext cx="3456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6" name="文本框 44"/>
          <p:cNvSpPr txBox="1"/>
          <p:nvPr/>
        </p:nvSpPr>
        <p:spPr>
          <a:xfrm>
            <a:off x="6668681" y="3603408"/>
            <a:ext cx="3523069" cy="400110"/>
          </a:xfrm>
          <a:prstGeom prst="rect">
            <a:avLst/>
          </a:prstGeom>
          <a:noFill/>
        </p:spPr>
        <p:txBody>
          <a:bodyPr wrap="square" rtlCol="0">
            <a:spAutoFit/>
          </a:bodyPr>
          <a:lstStyle/>
          <a:p>
            <a:pPr algn="ctr" eaLnBrk="0" hangingPunct="0"/>
            <a:r>
              <a:rPr lang="zh-CN" altLang="en-US" sz="2000" b="1" dirty="0">
                <a:solidFill>
                  <a:schemeClr val="accent1"/>
                </a:solidFill>
                <a:latin typeface="+mn-ea"/>
                <a:ea typeface="+mn-ea"/>
              </a:rPr>
              <a:t>模型训练与优化</a:t>
            </a:r>
            <a:endParaRPr lang="en-US" altLang="zh-CN" sz="2000" b="1" dirty="0">
              <a:solidFill>
                <a:schemeClr val="accent1"/>
              </a:solidFill>
              <a:latin typeface="+mn-ea"/>
              <a:ea typeface="+mn-ea"/>
            </a:endParaRPr>
          </a:p>
        </p:txBody>
      </p:sp>
      <p:cxnSp>
        <p:nvCxnSpPr>
          <p:cNvPr id="38" name="直接连接符 37"/>
          <p:cNvCxnSpPr/>
          <p:nvPr/>
        </p:nvCxnSpPr>
        <p:spPr>
          <a:xfrm>
            <a:off x="6706781" y="5279352"/>
            <a:ext cx="34560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9" name="文本框 41"/>
          <p:cNvSpPr txBox="1"/>
          <p:nvPr/>
        </p:nvSpPr>
        <p:spPr>
          <a:xfrm>
            <a:off x="6573431" y="4813849"/>
            <a:ext cx="3846919" cy="400110"/>
          </a:xfrm>
          <a:prstGeom prst="rect">
            <a:avLst/>
          </a:prstGeom>
          <a:noFill/>
        </p:spPr>
        <p:txBody>
          <a:bodyPr wrap="square" rtlCol="0">
            <a:spAutoFit/>
          </a:bodyPr>
          <a:lstStyle/>
          <a:p>
            <a:pPr algn="ctr" eaLnBrk="0" hangingPunct="0"/>
            <a:r>
              <a:rPr lang="zh-CN" altLang="en-US" sz="2000" b="1" dirty="0">
                <a:solidFill>
                  <a:schemeClr val="accent1"/>
                </a:solidFill>
                <a:latin typeface="+mn-ea"/>
                <a:ea typeface="+mn-ea"/>
              </a:rPr>
              <a:t>数据收集与预处理</a:t>
            </a:r>
            <a:endParaRPr lang="en-US" altLang="zh-CN" sz="2000" b="1" dirty="0">
              <a:solidFill>
                <a:schemeClr val="accent1"/>
              </a:solidFill>
              <a:latin typeface="+mn-ea"/>
              <a:ea typeface="+mn-ea"/>
            </a:endParaRPr>
          </a:p>
        </p:txBody>
      </p:sp>
      <p:sp>
        <p:nvSpPr>
          <p:cNvPr id="41" name="文本框 11"/>
          <p:cNvSpPr txBox="1"/>
          <p:nvPr/>
        </p:nvSpPr>
        <p:spPr>
          <a:xfrm>
            <a:off x="378715" y="346928"/>
            <a:ext cx="312648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实施进度</a:t>
            </a:r>
          </a:p>
        </p:txBody>
      </p:sp>
      <p:grpSp>
        <p:nvGrpSpPr>
          <p:cNvPr id="42" name="组合 12"/>
          <p:cNvGrpSpPr/>
          <p:nvPr/>
        </p:nvGrpSpPr>
        <p:grpSpPr>
          <a:xfrm>
            <a:off x="0" y="382308"/>
            <a:ext cx="340614" cy="390904"/>
            <a:chOff x="0" y="91440"/>
            <a:chExt cx="454152" cy="521208"/>
          </a:xfrm>
        </p:grpSpPr>
        <p:sp>
          <p:nvSpPr>
            <p:cNvPr id="43" name="矩形 42"/>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5918175" y="2190750"/>
            <a:ext cx="216000" cy="216000"/>
            <a:chOff x="8680425" y="1485900"/>
            <a:chExt cx="216000" cy="216000"/>
          </a:xfrm>
        </p:grpSpPr>
        <p:sp>
          <p:nvSpPr>
            <p:cNvPr id="45" name="椭圆 44"/>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918175" y="2819400"/>
            <a:ext cx="216000" cy="216000"/>
            <a:chOff x="8680425" y="1485900"/>
            <a:chExt cx="216000" cy="216000"/>
          </a:xfrm>
        </p:grpSpPr>
        <p:sp>
          <p:nvSpPr>
            <p:cNvPr id="49" name="椭圆 48"/>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918175" y="3390900"/>
            <a:ext cx="216000" cy="216000"/>
            <a:chOff x="8680425" y="1485900"/>
            <a:chExt cx="216000" cy="216000"/>
          </a:xfrm>
        </p:grpSpPr>
        <p:sp>
          <p:nvSpPr>
            <p:cNvPr id="52" name="椭圆 51"/>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937225" y="5181600"/>
            <a:ext cx="216000" cy="216000"/>
            <a:chOff x="8680425" y="1485900"/>
            <a:chExt cx="216000" cy="216000"/>
          </a:xfrm>
        </p:grpSpPr>
        <p:sp>
          <p:nvSpPr>
            <p:cNvPr id="55" name="椭圆 54"/>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918175" y="3943350"/>
            <a:ext cx="216000" cy="216000"/>
            <a:chOff x="8680425" y="1485900"/>
            <a:chExt cx="216000" cy="216000"/>
          </a:xfrm>
        </p:grpSpPr>
        <p:sp>
          <p:nvSpPr>
            <p:cNvPr id="58" name="椭圆 57"/>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5918175" y="4572000"/>
            <a:ext cx="216000" cy="216000"/>
            <a:chOff x="8680425" y="1485900"/>
            <a:chExt cx="216000" cy="216000"/>
          </a:xfrm>
        </p:grpSpPr>
        <p:sp>
          <p:nvSpPr>
            <p:cNvPr id="61" name="椭圆 60"/>
            <p:cNvSpPr/>
            <p:nvPr/>
          </p:nvSpPr>
          <p:spPr>
            <a:xfrm>
              <a:off x="8680425" y="1485900"/>
              <a:ext cx="216000" cy="216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8752425" y="15579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31"/>
          <p:cNvSpPr txBox="1"/>
          <p:nvPr/>
        </p:nvSpPr>
        <p:spPr>
          <a:xfrm>
            <a:off x="2000250" y="4237427"/>
            <a:ext cx="3543300" cy="400110"/>
          </a:xfrm>
          <a:prstGeom prst="rect">
            <a:avLst/>
          </a:prstGeom>
          <a:noFill/>
        </p:spPr>
        <p:txBody>
          <a:bodyPr wrap="square" rtlCol="0">
            <a:spAutoFit/>
          </a:bodyPr>
          <a:lstStyle/>
          <a:p>
            <a:pPr algn="ctr" eaLnBrk="0" hangingPunct="0"/>
            <a:r>
              <a:rPr lang="zh-CN" altLang="en-US" sz="2000" b="1" dirty="0">
                <a:solidFill>
                  <a:schemeClr val="accent1"/>
                </a:solidFill>
                <a:latin typeface="+mn-ea"/>
                <a:ea typeface="+mn-ea"/>
              </a:rPr>
              <a:t>构建深度学习模型</a:t>
            </a:r>
            <a:endParaRPr lang="en-US" altLang="zh-CN" sz="2000" b="1" dirty="0">
              <a:solidFill>
                <a:schemeClr val="accent1"/>
              </a:solidFill>
              <a:latin typeface="+mn-ea"/>
              <a:ea typeface="+mn-ea"/>
            </a:endParaRPr>
          </a:p>
        </p:txBody>
      </p:sp>
      <p:sp>
        <p:nvSpPr>
          <p:cNvPr id="64" name="文本框 32"/>
          <p:cNvSpPr txBox="1"/>
          <p:nvPr/>
        </p:nvSpPr>
        <p:spPr>
          <a:xfrm>
            <a:off x="2047882" y="3563812"/>
            <a:ext cx="3248018" cy="584775"/>
          </a:xfrm>
          <a:prstGeom prst="rect">
            <a:avLst/>
          </a:prstGeom>
          <a:noFill/>
        </p:spPr>
        <p:txBody>
          <a:bodyPr wrap="square" rtlCol="0">
            <a:spAutoFit/>
          </a:bodyPr>
          <a:lstStyle/>
          <a:p>
            <a:r>
              <a:rPr lang="zh-CN" altLang="en-US" sz="1600" dirty="0">
                <a:solidFill>
                  <a:prstClr val="black"/>
                </a:solidFill>
                <a:latin typeface="+mn-ea"/>
                <a:ea typeface="+mn-ea"/>
              </a:rPr>
              <a:t>部署到嵌入式系统，根据平台特性进行调整与优化</a:t>
            </a:r>
            <a:endParaRPr lang="en-US" altLang="zh-CN" sz="1600" dirty="0">
              <a:solidFill>
                <a:prstClr val="black"/>
              </a:solidFill>
              <a:latin typeface="+mn-ea"/>
              <a:ea typeface="+mn-ea"/>
            </a:endParaRPr>
          </a:p>
        </p:txBody>
      </p:sp>
      <p:sp>
        <p:nvSpPr>
          <p:cNvPr id="65" name="文本框 32"/>
          <p:cNvSpPr txBox="1"/>
          <p:nvPr/>
        </p:nvSpPr>
        <p:spPr>
          <a:xfrm>
            <a:off x="2047882" y="4802062"/>
            <a:ext cx="3343268" cy="830997"/>
          </a:xfrm>
          <a:prstGeom prst="rect">
            <a:avLst/>
          </a:prstGeom>
          <a:noFill/>
        </p:spPr>
        <p:txBody>
          <a:bodyPr wrap="square" rtlCol="0">
            <a:spAutoFit/>
          </a:bodyPr>
          <a:lstStyle/>
          <a:p>
            <a:r>
              <a:rPr lang="zh-CN" altLang="en-US" sz="1600" dirty="0">
                <a:solidFill>
                  <a:prstClr val="black"/>
                </a:solidFill>
                <a:latin typeface="+mn-ea"/>
                <a:ea typeface="+mn-ea"/>
              </a:rPr>
              <a:t>选择合适的深度学习模型框架</a:t>
            </a:r>
            <a:endParaRPr lang="en-US" altLang="zh-CN" sz="1600" dirty="0">
              <a:solidFill>
                <a:prstClr val="black"/>
              </a:solidFill>
              <a:latin typeface="+mn-ea"/>
              <a:ea typeface="+mn-ea"/>
            </a:endParaRPr>
          </a:p>
          <a:p>
            <a:r>
              <a:rPr lang="en-US" altLang="zh-CN" sz="1600" dirty="0">
                <a:solidFill>
                  <a:prstClr val="black"/>
                </a:solidFill>
                <a:latin typeface="+mn-ea"/>
                <a:ea typeface="+mn-ea"/>
              </a:rPr>
              <a:t>CNN/</a:t>
            </a:r>
            <a:r>
              <a:rPr lang="en-US" altLang="zh-CN" sz="1600" dirty="0" err="1">
                <a:solidFill>
                  <a:prstClr val="black"/>
                </a:solidFill>
                <a:latin typeface="+mn-ea"/>
                <a:ea typeface="+mn-ea"/>
              </a:rPr>
              <a:t>Tramsformer</a:t>
            </a:r>
            <a:r>
              <a:rPr lang="en-US" altLang="zh-CN" sz="1600" dirty="0">
                <a:solidFill>
                  <a:prstClr val="black"/>
                </a:solidFill>
                <a:latin typeface="+mn-ea"/>
                <a:ea typeface="+mn-ea"/>
              </a:rPr>
              <a:t>  </a:t>
            </a:r>
          </a:p>
          <a:p>
            <a:r>
              <a:rPr lang="zh-CN" altLang="en-US" sz="1600" dirty="0">
                <a:solidFill>
                  <a:prstClr val="black"/>
                </a:solidFill>
                <a:latin typeface="+mn-ea"/>
                <a:ea typeface="+mn-ea"/>
              </a:rPr>
              <a:t>通过论文借鉴进行实现</a:t>
            </a:r>
            <a:endParaRPr lang="en-US" altLang="zh-CN" sz="1600" dirty="0">
              <a:solidFill>
                <a:prstClr val="black"/>
              </a:solidFill>
              <a:latin typeface="+mn-ea"/>
              <a:ea typeface="+mn-ea"/>
            </a:endParaRPr>
          </a:p>
        </p:txBody>
      </p:sp>
      <p:sp>
        <p:nvSpPr>
          <p:cNvPr id="66" name="文本框 48"/>
          <p:cNvSpPr txBox="1"/>
          <p:nvPr/>
        </p:nvSpPr>
        <p:spPr>
          <a:xfrm>
            <a:off x="6668946" y="4189865"/>
            <a:ext cx="3465653" cy="338554"/>
          </a:xfrm>
          <a:prstGeom prst="rect">
            <a:avLst/>
          </a:prstGeom>
          <a:noFill/>
        </p:spPr>
        <p:txBody>
          <a:bodyPr wrap="square" rtlCol="0">
            <a:spAutoFit/>
          </a:bodyPr>
          <a:lstStyle/>
          <a:p>
            <a:r>
              <a:rPr lang="zh-CN" altLang="en-US" sz="1600" dirty="0">
                <a:solidFill>
                  <a:prstClr val="black"/>
                </a:solidFill>
                <a:latin typeface="+mn-ea"/>
                <a:ea typeface="+mn-ea"/>
              </a:rPr>
              <a:t>使用收集到的数据对模型进行训练</a:t>
            </a:r>
            <a:endParaRPr lang="en-US" altLang="zh-CN" sz="1600" dirty="0">
              <a:solidFill>
                <a:prstClr val="black"/>
              </a:solidFill>
              <a:latin typeface="+mn-ea"/>
              <a:ea typeface="+mn-ea"/>
            </a:endParaRPr>
          </a:p>
        </p:txBody>
      </p:sp>
      <p:sp>
        <p:nvSpPr>
          <p:cNvPr id="67" name="文本框 48"/>
          <p:cNvSpPr txBox="1"/>
          <p:nvPr/>
        </p:nvSpPr>
        <p:spPr>
          <a:xfrm>
            <a:off x="6668946" y="5390015"/>
            <a:ext cx="3465653" cy="584775"/>
          </a:xfrm>
          <a:prstGeom prst="rect">
            <a:avLst/>
          </a:prstGeom>
          <a:noFill/>
        </p:spPr>
        <p:txBody>
          <a:bodyPr wrap="square" rtlCol="0">
            <a:spAutoFit/>
          </a:bodyPr>
          <a:lstStyle/>
          <a:p>
            <a:r>
              <a:rPr lang="zh-CN" altLang="en-US" sz="1600" dirty="0">
                <a:solidFill>
                  <a:prstClr val="black"/>
                </a:solidFill>
                <a:latin typeface="+mn-ea"/>
                <a:ea typeface="+mn-ea"/>
              </a:rPr>
              <a:t>利用无线电模块进行数据收集</a:t>
            </a:r>
            <a:endParaRPr lang="en-US" altLang="zh-CN" sz="1600" dirty="0">
              <a:solidFill>
                <a:prstClr val="black"/>
              </a:solidFill>
              <a:latin typeface="+mn-ea"/>
              <a:ea typeface="+mn-ea"/>
            </a:endParaRPr>
          </a:p>
          <a:p>
            <a:r>
              <a:rPr lang="zh-CN" altLang="en-US" sz="1600" dirty="0">
                <a:solidFill>
                  <a:prstClr val="black"/>
                </a:solidFill>
                <a:latin typeface="+mn-ea"/>
                <a:ea typeface="+mn-ea"/>
              </a:rPr>
              <a:t>搜寻相关数据训练集</a:t>
            </a:r>
            <a:endParaRPr lang="en-US" altLang="zh-CN" sz="1600" dirty="0">
              <a:solidFill>
                <a:prstClr val="black"/>
              </a:solidFill>
              <a:latin typeface="+mn-ea"/>
              <a:ea typeface="+mn-ea"/>
            </a:endParaRPr>
          </a:p>
        </p:txBody>
      </p:sp>
      <p:pic>
        <p:nvPicPr>
          <p:cNvPr id="5" name="图片 4">
            <a:extLst>
              <a:ext uri="{FF2B5EF4-FFF2-40B4-BE49-F238E27FC236}">
                <a16:creationId xmlns:a16="http://schemas.microsoft.com/office/drawing/2014/main" id="{5F5D0986-F1DA-B0F8-FF48-FFE9B7A820DC}"/>
              </a:ext>
            </a:extLst>
          </p:cNvPr>
          <p:cNvPicPr>
            <a:picLocks noChangeAspect="1"/>
          </p:cNvPicPr>
          <p:nvPr/>
        </p:nvPicPr>
        <p:blipFill>
          <a:blip r:embed="rId3"/>
          <a:stretch>
            <a:fillRect/>
          </a:stretch>
        </p:blipFill>
        <p:spPr>
          <a:xfrm>
            <a:off x="6668681" y="165809"/>
            <a:ext cx="3883349" cy="1929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450"/>
            <a:ext cx="12192000" cy="7219950"/>
          </a:xfrm>
          <a:prstGeom prst="rect">
            <a:avLst/>
          </a:prstGeom>
          <a:solidFill>
            <a:srgbClr val="123286"/>
          </a:solidFill>
        </p:spPr>
      </p:pic>
      <p:sp>
        <p:nvSpPr>
          <p:cNvPr id="3" name="Rectangle 3"/>
          <p:cNvSpPr txBox="1">
            <a:spLocks noChangeArrowheads="1"/>
          </p:cNvSpPr>
          <p:nvPr/>
        </p:nvSpPr>
        <p:spPr bwMode="auto">
          <a:xfrm>
            <a:off x="5619750" y="1962150"/>
            <a:ext cx="5753100" cy="1314449"/>
          </a:xfrm>
          <a:prstGeom prst="rect">
            <a:avLst/>
          </a:prstGeom>
          <a:solidFill>
            <a:srgbClr val="123286"/>
          </a:solidFill>
          <a:ln w="9525">
            <a:noFill/>
            <a:miter lim="800000"/>
          </a:ln>
        </p:spPr>
        <p:txBody>
          <a:bodyPr vert="horz" wrap="square" lIns="91440" tIns="45720" rIns="91440" bIns="45720" numCol="1" anchor="ctr" anchorCtr="0" compatLnSpc="1"/>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宋体" pitchFamily="2" charset="-122"/>
              </a:defRPr>
            </a:lvl2pPr>
            <a:lvl3pPr algn="l" rtl="0" fontAlgn="base">
              <a:lnSpc>
                <a:spcPct val="90000"/>
              </a:lnSpc>
              <a:spcBef>
                <a:spcPct val="0"/>
              </a:spcBef>
              <a:spcAft>
                <a:spcPct val="0"/>
              </a:spcAft>
              <a:defRPr sz="4400">
                <a:solidFill>
                  <a:schemeClr val="tx1"/>
                </a:solidFill>
                <a:latin typeface="Calibri Light" pitchFamily="34" charset="0"/>
                <a:ea typeface="宋体" pitchFamily="2" charset="-122"/>
              </a:defRPr>
            </a:lvl3pPr>
            <a:lvl4pPr algn="l" rtl="0" fontAlgn="base">
              <a:lnSpc>
                <a:spcPct val="90000"/>
              </a:lnSpc>
              <a:spcBef>
                <a:spcPct val="0"/>
              </a:spcBef>
              <a:spcAft>
                <a:spcPct val="0"/>
              </a:spcAft>
              <a:defRPr sz="4400">
                <a:solidFill>
                  <a:schemeClr val="tx1"/>
                </a:solidFill>
                <a:latin typeface="Calibri Light" pitchFamily="34" charset="0"/>
                <a:ea typeface="宋体" pitchFamily="2" charset="-122"/>
              </a:defRPr>
            </a:lvl4pPr>
            <a:lvl5pPr algn="l" rtl="0" fontAlgn="base">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lgn="dist"/>
            <a:r>
              <a:rPr lang="zh-CN" altLang="en-US" sz="8000" b="1" dirty="0">
                <a:solidFill>
                  <a:srgbClr val="F8F8F8"/>
                </a:solidFill>
                <a:latin typeface="+mn-ea"/>
                <a:ea typeface="+mn-ea"/>
              </a:rPr>
              <a:t>谢谢大家</a:t>
            </a:r>
            <a:r>
              <a:rPr lang="en-US" altLang="zh-CN" sz="8000" b="1" dirty="0">
                <a:solidFill>
                  <a:srgbClr val="F8F8F8"/>
                </a:solidFill>
                <a:latin typeface="+mn-ea"/>
                <a:ea typeface="+mn-ea"/>
              </a:rPr>
              <a:t>!</a:t>
            </a:r>
            <a:endParaRPr lang="zh-CN" altLang="en-US" sz="8000" b="1" dirty="0">
              <a:solidFill>
                <a:srgbClr val="F8F8F8"/>
              </a:solidFill>
              <a:latin typeface="+mn-ea"/>
              <a:ea typeface="+mn-ea"/>
            </a:endParaRPr>
          </a:p>
        </p:txBody>
      </p:sp>
    </p:spTree>
    <p:extLst>
      <p:ext uri="{BB962C8B-B14F-4D97-AF65-F5344CB8AC3E}">
        <p14:creationId xmlns:p14="http://schemas.microsoft.com/office/powerpoint/2010/main" val="3801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01</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6870700" y="2733675"/>
            <a:ext cx="5031317" cy="1390651"/>
          </a:xfrm>
          <a:prstGeom prst="rect">
            <a:avLst/>
          </a:prstGeom>
          <a:noFill/>
        </p:spPr>
        <p:txBody>
          <a:bodyPr anchor="ctr">
            <a:normAutofit/>
          </a:bodyPr>
          <a:lstStyle/>
          <a:p>
            <a:pPr lvl="0" algn="ctr" defTabSz="933450">
              <a:lnSpc>
                <a:spcPct val="90000"/>
              </a:lnSpc>
              <a:spcAft>
                <a:spcPct val="35000"/>
              </a:spcAft>
            </a:pPr>
            <a:r>
              <a:rPr lang="zh-CN" altLang="en-US" sz="3600" b="1" dirty="0">
                <a:latin typeface="微软雅黑" pitchFamily="34" charset="-122"/>
                <a:ea typeface="微软雅黑" pitchFamily="34" charset="-122"/>
              </a:rPr>
              <a:t>项目背景</a:t>
            </a:r>
          </a:p>
        </p:txBody>
      </p:sp>
      <p:sp>
        <p:nvSpPr>
          <p:cNvPr id="7" name="等腰三角形 6"/>
          <p:cNvSpPr/>
          <p:nvPr/>
        </p:nvSpPr>
        <p:spPr>
          <a:xfrm rot="5400000">
            <a:off x="67818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14000" b="-14000"/>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18"/>
          <p:cNvSpPr>
            <a:spLocks noChangeArrowheads="1"/>
          </p:cNvSpPr>
          <p:nvPr/>
        </p:nvSpPr>
        <p:spPr bwMode="auto">
          <a:xfrm>
            <a:off x="1259483" y="2847287"/>
            <a:ext cx="9558338" cy="3351046"/>
          </a:xfrm>
          <a:prstGeom prst="rect">
            <a:avLst/>
          </a:prstGeom>
          <a:noFill/>
          <a:ln w="9525">
            <a:noFill/>
            <a:miter lim="800000"/>
          </a:ln>
        </p:spPr>
        <p:txBody>
          <a:bodyPr wrap="square">
            <a:spAutoFit/>
          </a:bodyPr>
          <a:lstStyle/>
          <a:p>
            <a:pPr algn="just">
              <a:lnSpc>
                <a:spcPct val="150000"/>
              </a:lnSpc>
              <a:tabLst>
                <a:tab pos="360363" algn="l"/>
              </a:tabLst>
            </a:pPr>
            <a:r>
              <a:rPr lang="zh-CN" altLang="en-US" sz="2400" dirty="0">
                <a:latin typeface="+mn-ea"/>
                <a:ea typeface="+mn-ea"/>
              </a:rPr>
              <a:t>基于深度学习的无线电信号分类项目结合了</a:t>
            </a:r>
            <a:r>
              <a:rPr lang="zh-CN" altLang="en-US" sz="2400" dirty="0">
                <a:solidFill>
                  <a:srgbClr val="FF0000"/>
                </a:solidFill>
                <a:latin typeface="+mn-ea"/>
                <a:ea typeface="+mn-ea"/>
              </a:rPr>
              <a:t>深度学习技术</a:t>
            </a:r>
            <a:r>
              <a:rPr lang="zh-CN" altLang="en-US" sz="2400" dirty="0">
                <a:latin typeface="+mn-ea"/>
                <a:ea typeface="+mn-ea"/>
              </a:rPr>
              <a:t>与</a:t>
            </a:r>
            <a:r>
              <a:rPr lang="zh-CN" altLang="en-US" sz="2400" dirty="0">
                <a:solidFill>
                  <a:srgbClr val="FF0000"/>
                </a:solidFill>
                <a:latin typeface="+mn-ea"/>
                <a:ea typeface="+mn-ea"/>
              </a:rPr>
              <a:t>无线通信</a:t>
            </a:r>
            <a:r>
              <a:rPr lang="zh-CN" altLang="en-US" sz="2400" dirty="0">
                <a:latin typeface="+mn-ea"/>
                <a:ea typeface="+mn-ea"/>
              </a:rPr>
              <a:t>领域的应用。传统的无线信号分类通常依赖于</a:t>
            </a:r>
            <a:r>
              <a:rPr lang="zh-CN" altLang="en-US" sz="2400" dirty="0">
                <a:solidFill>
                  <a:srgbClr val="FF0000"/>
                </a:solidFill>
                <a:latin typeface="+mn-ea"/>
                <a:ea typeface="+mn-ea"/>
              </a:rPr>
              <a:t>手工设计的特征提取和传统的分类器</a:t>
            </a:r>
            <a:r>
              <a:rPr lang="zh-CN" altLang="en-US" sz="2400" dirty="0">
                <a:latin typeface="+mn-ea"/>
                <a:ea typeface="+mn-ea"/>
              </a:rPr>
              <a:t>，但这种方法往往需要大量的人工参与和专业知识，并且在复杂环境下的性能可能受限。而基于深度学习的方法能够自动学习特征和分类模型，适应性更强，能够处理复杂的信号特征，提高了分类的准确性和鲁棒性。</a:t>
            </a:r>
            <a:endParaRPr lang="en-US" altLang="zh-CN" sz="2400" dirty="0">
              <a:latin typeface="+mn-ea"/>
              <a:ea typeface="+mn-ea"/>
            </a:endParaRPr>
          </a:p>
        </p:txBody>
      </p:sp>
      <p:sp>
        <p:nvSpPr>
          <p:cNvPr id="5" name="文本框 11"/>
          <p:cNvSpPr txBox="1"/>
          <p:nvPr/>
        </p:nvSpPr>
        <p:spPr>
          <a:xfrm>
            <a:off x="378714" y="346928"/>
            <a:ext cx="342326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项目背景</a:t>
            </a:r>
          </a:p>
        </p:txBody>
      </p:sp>
      <p:grpSp>
        <p:nvGrpSpPr>
          <p:cNvPr id="6" name="组合 12"/>
          <p:cNvGrpSpPr/>
          <p:nvPr/>
        </p:nvGrpSpPr>
        <p:grpSpPr>
          <a:xfrm>
            <a:off x="0" y="382308"/>
            <a:ext cx="340614" cy="390904"/>
            <a:chOff x="0" y="91440"/>
            <a:chExt cx="454152" cy="521208"/>
          </a:xfrm>
        </p:grpSpPr>
        <p:sp>
          <p:nvSpPr>
            <p:cNvPr id="7" name="矩形 6"/>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378714" y="1564105"/>
            <a:ext cx="2057139" cy="1082842"/>
          </a:xfrm>
          <a:prstGeom prst="rect">
            <a:avLst/>
          </a:prstGeom>
          <a:solidFill>
            <a:schemeClr val="accent1"/>
          </a:solidFill>
          <a:ln w="19050">
            <a:noFill/>
            <a:prstDash val="sysDash"/>
          </a:ln>
          <a:effectLst>
            <a:outerShdw blurRad="76200" dir="18900000" sy="23000" kx="-12000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通信技术</a:t>
            </a:r>
          </a:p>
        </p:txBody>
      </p:sp>
      <p:sp>
        <p:nvSpPr>
          <p:cNvPr id="10" name="矩形 9"/>
          <p:cNvSpPr/>
          <p:nvPr/>
        </p:nvSpPr>
        <p:spPr>
          <a:xfrm>
            <a:off x="2675283" y="1564105"/>
            <a:ext cx="2057139" cy="1082842"/>
          </a:xfrm>
          <a:prstGeom prst="rect">
            <a:avLst/>
          </a:prstGeom>
          <a:solidFill>
            <a:schemeClr val="accent1"/>
          </a:solidFill>
          <a:ln w="19050">
            <a:noFill/>
            <a:prstDash val="sysDash"/>
          </a:ln>
          <a:effectLst>
            <a:outerShdw blurRad="76200" dir="18900000" sy="23000" kx="-12000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深度学习</a:t>
            </a:r>
          </a:p>
        </p:txBody>
      </p:sp>
      <p:sp>
        <p:nvSpPr>
          <p:cNvPr id="11" name="矩形 10"/>
          <p:cNvSpPr/>
          <p:nvPr/>
        </p:nvSpPr>
        <p:spPr>
          <a:xfrm>
            <a:off x="4971852" y="1564105"/>
            <a:ext cx="2133600" cy="1082842"/>
          </a:xfrm>
          <a:prstGeom prst="rect">
            <a:avLst/>
          </a:prstGeom>
          <a:solidFill>
            <a:schemeClr val="accent1"/>
          </a:solidFill>
          <a:ln w="19050">
            <a:noFill/>
            <a:prstDash val="sysDash"/>
          </a:ln>
          <a:effectLst>
            <a:outerShdw blurRad="76200" dir="18900000" sy="23000" kx="-12000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开放平台</a:t>
            </a:r>
          </a:p>
        </p:txBody>
      </p:sp>
      <p:sp>
        <p:nvSpPr>
          <p:cNvPr id="12" name="矩形 11"/>
          <p:cNvSpPr/>
          <p:nvPr/>
        </p:nvSpPr>
        <p:spPr>
          <a:xfrm>
            <a:off x="7344882" y="1564105"/>
            <a:ext cx="2133600" cy="1082842"/>
          </a:xfrm>
          <a:prstGeom prst="rect">
            <a:avLst/>
          </a:prstGeom>
          <a:solidFill>
            <a:schemeClr val="accent1"/>
          </a:solidFill>
          <a:ln w="19050">
            <a:noFill/>
            <a:prstDash val="sysDash"/>
          </a:ln>
          <a:effectLst>
            <a:outerShdw blurRad="76200" dir="18900000" sy="23000" kx="-12000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硬件水平</a:t>
            </a:r>
          </a:p>
        </p:txBody>
      </p:sp>
      <p:sp>
        <p:nvSpPr>
          <p:cNvPr id="13" name="矩形 12"/>
          <p:cNvSpPr/>
          <p:nvPr/>
        </p:nvSpPr>
        <p:spPr>
          <a:xfrm>
            <a:off x="9717912" y="1564105"/>
            <a:ext cx="2133600" cy="1082842"/>
          </a:xfrm>
          <a:prstGeom prst="rect">
            <a:avLst/>
          </a:prstGeom>
          <a:solidFill>
            <a:schemeClr val="accent1"/>
          </a:solidFill>
          <a:ln w="19050">
            <a:noFill/>
            <a:prstDash val="sysDash"/>
          </a:ln>
          <a:effectLst>
            <a:outerShdw blurRad="76200" dir="18900000" sy="23000" kx="-12000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应用广泛</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55116C7A-103C-44CA-0E70-CF569D2E5B12}"/>
              </a:ext>
            </a:extLst>
          </p:cNvPr>
          <p:cNvPicPr>
            <a:picLocks noChangeAspect="1"/>
          </p:cNvPicPr>
          <p:nvPr/>
        </p:nvPicPr>
        <p:blipFill>
          <a:blip r:embed="rId3"/>
          <a:stretch>
            <a:fillRect/>
          </a:stretch>
        </p:blipFill>
        <p:spPr>
          <a:xfrm>
            <a:off x="5749666" y="348859"/>
            <a:ext cx="4365004" cy="2036252"/>
          </a:xfrm>
          <a:prstGeom prst="rect">
            <a:avLst/>
          </a:prstGeom>
        </p:spPr>
      </p:pic>
      <p:pic>
        <p:nvPicPr>
          <p:cNvPr id="23" name="图片 22">
            <a:extLst>
              <a:ext uri="{FF2B5EF4-FFF2-40B4-BE49-F238E27FC236}">
                <a16:creationId xmlns:a16="http://schemas.microsoft.com/office/drawing/2014/main" id="{D8B24368-9DA3-B584-2490-101B72BDEF0F}"/>
              </a:ext>
            </a:extLst>
          </p:cNvPr>
          <p:cNvPicPr>
            <a:picLocks noChangeAspect="1"/>
          </p:cNvPicPr>
          <p:nvPr/>
        </p:nvPicPr>
        <p:blipFill>
          <a:blip r:embed="rId4"/>
          <a:stretch>
            <a:fillRect/>
          </a:stretch>
        </p:blipFill>
        <p:spPr>
          <a:xfrm>
            <a:off x="2229649" y="276256"/>
            <a:ext cx="3421344" cy="2023700"/>
          </a:xfrm>
          <a:prstGeom prst="rect">
            <a:avLst/>
          </a:prstGeom>
        </p:spPr>
      </p:pic>
      <p:sp>
        <p:nvSpPr>
          <p:cNvPr id="2" name="文本框 11"/>
          <p:cNvSpPr txBox="1"/>
          <p:nvPr/>
        </p:nvSpPr>
        <p:spPr>
          <a:xfrm>
            <a:off x="378714" y="346928"/>
            <a:ext cx="342326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研究目标</a:t>
            </a:r>
          </a:p>
        </p:txBody>
      </p:sp>
      <p:grpSp>
        <p:nvGrpSpPr>
          <p:cNvPr id="3" name="组合 12"/>
          <p:cNvGrpSpPr/>
          <p:nvPr/>
        </p:nvGrpSpPr>
        <p:grpSpPr>
          <a:xfrm>
            <a:off x="0" y="382308"/>
            <a:ext cx="340614" cy="390904"/>
            <a:chOff x="0" y="91440"/>
            <a:chExt cx="454152" cy="521208"/>
          </a:xfrm>
        </p:grpSpPr>
        <p:sp>
          <p:nvSpPr>
            <p:cNvPr id="4" name="矩形 3"/>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sp>
        <p:nvSpPr>
          <p:cNvPr id="9" name="Freeform 13"/>
          <p:cNvSpPr>
            <a:spLocks noEditPoints="1"/>
          </p:cNvSpPr>
          <p:nvPr/>
        </p:nvSpPr>
        <p:spPr bwMode="auto">
          <a:xfrm>
            <a:off x="5470857" y="2930493"/>
            <a:ext cx="1095616" cy="860932"/>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accent1"/>
          </a:solidFill>
          <a:ln>
            <a:noFill/>
          </a:ln>
        </p:spPr>
        <p:txBody>
          <a:bodyPr vert="horz" wrap="square" lIns="68543" tIns="34272" rIns="68543" bIns="34272" numCol="1" anchor="t" anchorCtr="0" compatLnSpc="1">
            <a:prstTxWarp prst="textNoShape">
              <a:avLst/>
            </a:prstTxWarp>
          </a:bodyPr>
          <a:lstStyle/>
          <a:p>
            <a:endParaRPr lang="zh-CN" altLang="en-US"/>
          </a:p>
        </p:txBody>
      </p:sp>
      <p:sp>
        <p:nvSpPr>
          <p:cNvPr id="10" name="Oval 11"/>
          <p:cNvSpPr>
            <a:spLocks noChangeArrowheads="1"/>
          </p:cNvSpPr>
          <p:nvPr/>
        </p:nvSpPr>
        <p:spPr bwMode="auto">
          <a:xfrm>
            <a:off x="3823933" y="4317472"/>
            <a:ext cx="989969" cy="9914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1" name="Oval 12"/>
          <p:cNvSpPr>
            <a:spLocks noChangeArrowheads="1"/>
          </p:cNvSpPr>
          <p:nvPr/>
        </p:nvSpPr>
        <p:spPr bwMode="auto">
          <a:xfrm>
            <a:off x="3880544" y="4374083"/>
            <a:ext cx="876747" cy="8781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2" name="Freeform 24"/>
          <p:cNvSpPr>
            <a:spLocks noEditPoints="1"/>
          </p:cNvSpPr>
          <p:nvPr/>
        </p:nvSpPr>
        <p:spPr bwMode="auto">
          <a:xfrm>
            <a:off x="4723905" y="3990869"/>
            <a:ext cx="512403" cy="487727"/>
          </a:xfrm>
          <a:custGeom>
            <a:avLst/>
            <a:gdLst>
              <a:gd name="T0" fmla="*/ 18 w 353"/>
              <a:gd name="T1" fmla="*/ 336 h 336"/>
              <a:gd name="T2" fmla="*/ 0 w 353"/>
              <a:gd name="T3" fmla="*/ 318 h 336"/>
              <a:gd name="T4" fmla="*/ 18 w 353"/>
              <a:gd name="T5" fmla="*/ 301 h 336"/>
              <a:gd name="T6" fmla="*/ 35 w 353"/>
              <a:gd name="T7" fmla="*/ 319 h 336"/>
              <a:gd name="T8" fmla="*/ 18 w 353"/>
              <a:gd name="T9" fmla="*/ 336 h 336"/>
              <a:gd name="T10" fmla="*/ 53 w 353"/>
              <a:gd name="T11" fmla="*/ 302 h 336"/>
              <a:gd name="T12" fmla="*/ 36 w 353"/>
              <a:gd name="T13" fmla="*/ 284 h 336"/>
              <a:gd name="T14" fmla="*/ 53 w 353"/>
              <a:gd name="T15" fmla="*/ 267 h 336"/>
              <a:gd name="T16" fmla="*/ 71 w 353"/>
              <a:gd name="T17" fmla="*/ 286 h 336"/>
              <a:gd name="T18" fmla="*/ 53 w 353"/>
              <a:gd name="T19" fmla="*/ 302 h 336"/>
              <a:gd name="T20" fmla="*/ 88 w 353"/>
              <a:gd name="T21" fmla="*/ 269 h 336"/>
              <a:gd name="T22" fmla="*/ 71 w 353"/>
              <a:gd name="T23" fmla="*/ 251 h 336"/>
              <a:gd name="T24" fmla="*/ 88 w 353"/>
              <a:gd name="T25" fmla="*/ 234 h 336"/>
              <a:gd name="T26" fmla="*/ 106 w 353"/>
              <a:gd name="T27" fmla="*/ 252 h 336"/>
              <a:gd name="T28" fmla="*/ 88 w 353"/>
              <a:gd name="T29" fmla="*/ 269 h 336"/>
              <a:gd name="T30" fmla="*/ 124 w 353"/>
              <a:gd name="T31" fmla="*/ 235 h 336"/>
              <a:gd name="T32" fmla="*/ 106 w 353"/>
              <a:gd name="T33" fmla="*/ 217 h 336"/>
              <a:gd name="T34" fmla="*/ 124 w 353"/>
              <a:gd name="T35" fmla="*/ 201 h 336"/>
              <a:gd name="T36" fmla="*/ 141 w 353"/>
              <a:gd name="T37" fmla="*/ 219 h 336"/>
              <a:gd name="T38" fmla="*/ 124 w 353"/>
              <a:gd name="T39" fmla="*/ 235 h 336"/>
              <a:gd name="T40" fmla="*/ 158 w 353"/>
              <a:gd name="T41" fmla="*/ 202 h 336"/>
              <a:gd name="T42" fmla="*/ 141 w 353"/>
              <a:gd name="T43" fmla="*/ 184 h 336"/>
              <a:gd name="T44" fmla="*/ 159 w 353"/>
              <a:gd name="T45" fmla="*/ 167 h 336"/>
              <a:gd name="T46" fmla="*/ 176 w 353"/>
              <a:gd name="T47" fmla="*/ 185 h 336"/>
              <a:gd name="T48" fmla="*/ 158 w 353"/>
              <a:gd name="T49" fmla="*/ 202 h 336"/>
              <a:gd name="T50" fmla="*/ 194 w 353"/>
              <a:gd name="T51" fmla="*/ 169 h 336"/>
              <a:gd name="T52" fmla="*/ 176 w 353"/>
              <a:gd name="T53" fmla="*/ 151 h 336"/>
              <a:gd name="T54" fmla="*/ 194 w 353"/>
              <a:gd name="T55" fmla="*/ 133 h 336"/>
              <a:gd name="T56" fmla="*/ 211 w 353"/>
              <a:gd name="T57" fmla="*/ 152 h 336"/>
              <a:gd name="T58" fmla="*/ 194 w 353"/>
              <a:gd name="T59" fmla="*/ 169 h 336"/>
              <a:gd name="T60" fmla="*/ 229 w 353"/>
              <a:gd name="T61" fmla="*/ 135 h 336"/>
              <a:gd name="T62" fmla="*/ 212 w 353"/>
              <a:gd name="T63" fmla="*/ 117 h 336"/>
              <a:gd name="T64" fmla="*/ 229 w 353"/>
              <a:gd name="T65" fmla="*/ 100 h 336"/>
              <a:gd name="T66" fmla="*/ 247 w 353"/>
              <a:gd name="T67" fmla="*/ 119 h 336"/>
              <a:gd name="T68" fmla="*/ 229 w 353"/>
              <a:gd name="T69" fmla="*/ 135 h 336"/>
              <a:gd name="T70" fmla="*/ 264 w 353"/>
              <a:gd name="T71" fmla="*/ 102 h 336"/>
              <a:gd name="T72" fmla="*/ 247 w 353"/>
              <a:gd name="T73" fmla="*/ 83 h 336"/>
              <a:gd name="T74" fmla="*/ 265 w 353"/>
              <a:gd name="T75" fmla="*/ 67 h 336"/>
              <a:gd name="T76" fmla="*/ 282 w 353"/>
              <a:gd name="T77" fmla="*/ 85 h 336"/>
              <a:gd name="T78" fmla="*/ 264 w 353"/>
              <a:gd name="T79" fmla="*/ 102 h 336"/>
              <a:gd name="T80" fmla="*/ 300 w 353"/>
              <a:gd name="T81" fmla="*/ 68 h 336"/>
              <a:gd name="T82" fmla="*/ 282 w 353"/>
              <a:gd name="T83" fmla="*/ 50 h 336"/>
              <a:gd name="T84" fmla="*/ 300 w 353"/>
              <a:gd name="T85" fmla="*/ 33 h 336"/>
              <a:gd name="T86" fmla="*/ 317 w 353"/>
              <a:gd name="T87" fmla="*/ 51 h 336"/>
              <a:gd name="T88" fmla="*/ 300 w 353"/>
              <a:gd name="T89" fmla="*/ 68 h 336"/>
              <a:gd name="T90" fmla="*/ 335 w 353"/>
              <a:gd name="T91" fmla="*/ 35 h 336"/>
              <a:gd name="T92" fmla="*/ 318 w 353"/>
              <a:gd name="T93" fmla="*/ 16 h 336"/>
              <a:gd name="T94" fmla="*/ 335 w 353"/>
              <a:gd name="T95" fmla="*/ 0 h 336"/>
              <a:gd name="T96" fmla="*/ 353 w 353"/>
              <a:gd name="T97" fmla="*/ 18 h 336"/>
              <a:gd name="T98" fmla="*/ 335 w 353"/>
              <a:gd name="T99" fmla="*/ 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3" h="336">
                <a:moveTo>
                  <a:pt x="18" y="336"/>
                </a:moveTo>
                <a:lnTo>
                  <a:pt x="0" y="318"/>
                </a:lnTo>
                <a:lnTo>
                  <a:pt x="18" y="301"/>
                </a:lnTo>
                <a:lnTo>
                  <a:pt x="35" y="319"/>
                </a:lnTo>
                <a:lnTo>
                  <a:pt x="18" y="336"/>
                </a:lnTo>
                <a:close/>
                <a:moveTo>
                  <a:pt x="53" y="302"/>
                </a:moveTo>
                <a:lnTo>
                  <a:pt x="36" y="284"/>
                </a:lnTo>
                <a:lnTo>
                  <a:pt x="53" y="267"/>
                </a:lnTo>
                <a:lnTo>
                  <a:pt x="71" y="286"/>
                </a:lnTo>
                <a:lnTo>
                  <a:pt x="53" y="302"/>
                </a:lnTo>
                <a:close/>
                <a:moveTo>
                  <a:pt x="88" y="269"/>
                </a:moveTo>
                <a:lnTo>
                  <a:pt x="71" y="251"/>
                </a:lnTo>
                <a:lnTo>
                  <a:pt x="88" y="234"/>
                </a:lnTo>
                <a:lnTo>
                  <a:pt x="106" y="252"/>
                </a:lnTo>
                <a:lnTo>
                  <a:pt x="88" y="269"/>
                </a:lnTo>
                <a:close/>
                <a:moveTo>
                  <a:pt x="124" y="235"/>
                </a:moveTo>
                <a:lnTo>
                  <a:pt x="106" y="217"/>
                </a:lnTo>
                <a:lnTo>
                  <a:pt x="124" y="201"/>
                </a:lnTo>
                <a:lnTo>
                  <a:pt x="141" y="219"/>
                </a:lnTo>
                <a:lnTo>
                  <a:pt x="124" y="235"/>
                </a:lnTo>
                <a:close/>
                <a:moveTo>
                  <a:pt x="158" y="202"/>
                </a:moveTo>
                <a:lnTo>
                  <a:pt x="141" y="184"/>
                </a:lnTo>
                <a:lnTo>
                  <a:pt x="159" y="167"/>
                </a:lnTo>
                <a:lnTo>
                  <a:pt x="176" y="185"/>
                </a:lnTo>
                <a:lnTo>
                  <a:pt x="158" y="202"/>
                </a:lnTo>
                <a:close/>
                <a:moveTo>
                  <a:pt x="194" y="169"/>
                </a:moveTo>
                <a:lnTo>
                  <a:pt x="176" y="151"/>
                </a:lnTo>
                <a:lnTo>
                  <a:pt x="194" y="133"/>
                </a:lnTo>
                <a:lnTo>
                  <a:pt x="211" y="152"/>
                </a:lnTo>
                <a:lnTo>
                  <a:pt x="194" y="169"/>
                </a:lnTo>
                <a:close/>
                <a:moveTo>
                  <a:pt x="229" y="135"/>
                </a:moveTo>
                <a:lnTo>
                  <a:pt x="212" y="117"/>
                </a:lnTo>
                <a:lnTo>
                  <a:pt x="229" y="100"/>
                </a:lnTo>
                <a:lnTo>
                  <a:pt x="247" y="119"/>
                </a:lnTo>
                <a:lnTo>
                  <a:pt x="229" y="135"/>
                </a:lnTo>
                <a:close/>
                <a:moveTo>
                  <a:pt x="264" y="102"/>
                </a:moveTo>
                <a:lnTo>
                  <a:pt x="247" y="83"/>
                </a:lnTo>
                <a:lnTo>
                  <a:pt x="265" y="67"/>
                </a:lnTo>
                <a:lnTo>
                  <a:pt x="282" y="85"/>
                </a:lnTo>
                <a:lnTo>
                  <a:pt x="264" y="102"/>
                </a:lnTo>
                <a:close/>
                <a:moveTo>
                  <a:pt x="300" y="68"/>
                </a:moveTo>
                <a:lnTo>
                  <a:pt x="282" y="50"/>
                </a:lnTo>
                <a:lnTo>
                  <a:pt x="300" y="33"/>
                </a:lnTo>
                <a:lnTo>
                  <a:pt x="317" y="51"/>
                </a:lnTo>
                <a:lnTo>
                  <a:pt x="300" y="68"/>
                </a:lnTo>
                <a:close/>
                <a:moveTo>
                  <a:pt x="335" y="35"/>
                </a:moveTo>
                <a:lnTo>
                  <a:pt x="318" y="16"/>
                </a:lnTo>
                <a:lnTo>
                  <a:pt x="335" y="0"/>
                </a:lnTo>
                <a:lnTo>
                  <a:pt x="353" y="18"/>
                </a:lnTo>
                <a:lnTo>
                  <a:pt x="335" y="35"/>
                </a:lnTo>
                <a:close/>
              </a:path>
            </a:pathLst>
          </a:custGeom>
          <a:solidFill>
            <a:schemeClr val="tx2"/>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3" name="Oval 14"/>
          <p:cNvSpPr>
            <a:spLocks noChangeArrowheads="1"/>
          </p:cNvSpPr>
          <p:nvPr/>
        </p:nvSpPr>
        <p:spPr bwMode="auto">
          <a:xfrm>
            <a:off x="3551038" y="1888999"/>
            <a:ext cx="1290443" cy="12904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4" name="Oval 15"/>
          <p:cNvSpPr>
            <a:spLocks noChangeArrowheads="1"/>
          </p:cNvSpPr>
          <p:nvPr/>
        </p:nvSpPr>
        <p:spPr bwMode="auto">
          <a:xfrm>
            <a:off x="3616358" y="1955771"/>
            <a:ext cx="1159802" cy="115835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5" name="Freeform 30"/>
          <p:cNvSpPr>
            <a:spLocks noEditPoints="1"/>
          </p:cNvSpPr>
          <p:nvPr/>
        </p:nvSpPr>
        <p:spPr bwMode="auto">
          <a:xfrm>
            <a:off x="4604876" y="3048802"/>
            <a:ext cx="486275" cy="510952"/>
          </a:xfrm>
          <a:custGeom>
            <a:avLst/>
            <a:gdLst>
              <a:gd name="T0" fmla="*/ 317 w 335"/>
              <a:gd name="T1" fmla="*/ 352 h 352"/>
              <a:gd name="T2" fmla="*/ 300 w 335"/>
              <a:gd name="T3" fmla="*/ 335 h 352"/>
              <a:gd name="T4" fmla="*/ 319 w 335"/>
              <a:gd name="T5" fmla="*/ 317 h 352"/>
              <a:gd name="T6" fmla="*/ 335 w 335"/>
              <a:gd name="T7" fmla="*/ 335 h 352"/>
              <a:gd name="T8" fmla="*/ 317 w 335"/>
              <a:gd name="T9" fmla="*/ 352 h 352"/>
              <a:gd name="T10" fmla="*/ 284 w 335"/>
              <a:gd name="T11" fmla="*/ 317 h 352"/>
              <a:gd name="T12" fmla="*/ 267 w 335"/>
              <a:gd name="T13" fmla="*/ 299 h 352"/>
              <a:gd name="T14" fmla="*/ 285 w 335"/>
              <a:gd name="T15" fmla="*/ 282 h 352"/>
              <a:gd name="T16" fmla="*/ 302 w 335"/>
              <a:gd name="T17" fmla="*/ 300 h 352"/>
              <a:gd name="T18" fmla="*/ 284 w 335"/>
              <a:gd name="T19" fmla="*/ 317 h 352"/>
              <a:gd name="T20" fmla="*/ 250 w 335"/>
              <a:gd name="T21" fmla="*/ 282 h 352"/>
              <a:gd name="T22" fmla="*/ 234 w 335"/>
              <a:gd name="T23" fmla="*/ 264 h 352"/>
              <a:gd name="T24" fmla="*/ 252 w 335"/>
              <a:gd name="T25" fmla="*/ 247 h 352"/>
              <a:gd name="T26" fmla="*/ 269 w 335"/>
              <a:gd name="T27" fmla="*/ 265 h 352"/>
              <a:gd name="T28" fmla="*/ 250 w 335"/>
              <a:gd name="T29" fmla="*/ 282 h 352"/>
              <a:gd name="T30" fmla="*/ 217 w 335"/>
              <a:gd name="T31" fmla="*/ 246 h 352"/>
              <a:gd name="T32" fmla="*/ 200 w 335"/>
              <a:gd name="T33" fmla="*/ 229 h 352"/>
              <a:gd name="T34" fmla="*/ 218 w 335"/>
              <a:gd name="T35" fmla="*/ 212 h 352"/>
              <a:gd name="T36" fmla="*/ 235 w 335"/>
              <a:gd name="T37" fmla="*/ 229 h 352"/>
              <a:gd name="T38" fmla="*/ 217 w 335"/>
              <a:gd name="T39" fmla="*/ 246 h 352"/>
              <a:gd name="T40" fmla="*/ 184 w 335"/>
              <a:gd name="T41" fmla="*/ 211 h 352"/>
              <a:gd name="T42" fmla="*/ 167 w 335"/>
              <a:gd name="T43" fmla="*/ 193 h 352"/>
              <a:gd name="T44" fmla="*/ 185 w 335"/>
              <a:gd name="T45" fmla="*/ 176 h 352"/>
              <a:gd name="T46" fmla="*/ 202 w 335"/>
              <a:gd name="T47" fmla="*/ 194 h 352"/>
              <a:gd name="T48" fmla="*/ 184 w 335"/>
              <a:gd name="T49" fmla="*/ 211 h 352"/>
              <a:gd name="T50" fmla="*/ 150 w 335"/>
              <a:gd name="T51" fmla="*/ 176 h 352"/>
              <a:gd name="T52" fmla="*/ 133 w 335"/>
              <a:gd name="T53" fmla="*/ 158 h 352"/>
              <a:gd name="T54" fmla="*/ 152 w 335"/>
              <a:gd name="T55" fmla="*/ 141 h 352"/>
              <a:gd name="T56" fmla="*/ 168 w 335"/>
              <a:gd name="T57" fmla="*/ 159 h 352"/>
              <a:gd name="T58" fmla="*/ 150 w 335"/>
              <a:gd name="T59" fmla="*/ 176 h 352"/>
              <a:gd name="T60" fmla="*/ 117 w 335"/>
              <a:gd name="T61" fmla="*/ 141 h 352"/>
              <a:gd name="T62" fmla="*/ 100 w 335"/>
              <a:gd name="T63" fmla="*/ 123 h 352"/>
              <a:gd name="T64" fmla="*/ 118 w 335"/>
              <a:gd name="T65" fmla="*/ 106 h 352"/>
              <a:gd name="T66" fmla="*/ 135 w 335"/>
              <a:gd name="T67" fmla="*/ 123 h 352"/>
              <a:gd name="T68" fmla="*/ 117 w 335"/>
              <a:gd name="T69" fmla="*/ 141 h 352"/>
              <a:gd name="T70" fmla="*/ 83 w 335"/>
              <a:gd name="T71" fmla="*/ 105 h 352"/>
              <a:gd name="T72" fmla="*/ 67 w 335"/>
              <a:gd name="T73" fmla="*/ 88 h 352"/>
              <a:gd name="T74" fmla="*/ 85 w 335"/>
              <a:gd name="T75" fmla="*/ 70 h 352"/>
              <a:gd name="T76" fmla="*/ 101 w 335"/>
              <a:gd name="T77" fmla="*/ 88 h 352"/>
              <a:gd name="T78" fmla="*/ 83 w 335"/>
              <a:gd name="T79" fmla="*/ 105 h 352"/>
              <a:gd name="T80" fmla="*/ 50 w 335"/>
              <a:gd name="T81" fmla="*/ 70 h 352"/>
              <a:gd name="T82" fmla="*/ 33 w 335"/>
              <a:gd name="T83" fmla="*/ 52 h 352"/>
              <a:gd name="T84" fmla="*/ 51 w 335"/>
              <a:gd name="T85" fmla="*/ 35 h 352"/>
              <a:gd name="T86" fmla="*/ 68 w 335"/>
              <a:gd name="T87" fmla="*/ 53 h 352"/>
              <a:gd name="T88" fmla="*/ 50 w 335"/>
              <a:gd name="T89" fmla="*/ 70 h 352"/>
              <a:gd name="T90" fmla="*/ 17 w 335"/>
              <a:gd name="T91" fmla="*/ 35 h 352"/>
              <a:gd name="T92" fmla="*/ 0 w 335"/>
              <a:gd name="T93" fmla="*/ 17 h 352"/>
              <a:gd name="T94" fmla="*/ 18 w 335"/>
              <a:gd name="T95" fmla="*/ 0 h 352"/>
              <a:gd name="T96" fmla="*/ 35 w 335"/>
              <a:gd name="T97" fmla="*/ 17 h 352"/>
              <a:gd name="T98" fmla="*/ 17 w 335"/>
              <a:gd name="T99" fmla="*/ 3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 h="352">
                <a:moveTo>
                  <a:pt x="317" y="352"/>
                </a:moveTo>
                <a:lnTo>
                  <a:pt x="300" y="335"/>
                </a:lnTo>
                <a:lnTo>
                  <a:pt x="319" y="317"/>
                </a:lnTo>
                <a:lnTo>
                  <a:pt x="335" y="335"/>
                </a:lnTo>
                <a:lnTo>
                  <a:pt x="317" y="352"/>
                </a:lnTo>
                <a:close/>
                <a:moveTo>
                  <a:pt x="284" y="317"/>
                </a:moveTo>
                <a:lnTo>
                  <a:pt x="267" y="299"/>
                </a:lnTo>
                <a:lnTo>
                  <a:pt x="285" y="282"/>
                </a:lnTo>
                <a:lnTo>
                  <a:pt x="302" y="300"/>
                </a:lnTo>
                <a:lnTo>
                  <a:pt x="284" y="317"/>
                </a:lnTo>
                <a:close/>
                <a:moveTo>
                  <a:pt x="250" y="282"/>
                </a:moveTo>
                <a:lnTo>
                  <a:pt x="234" y="264"/>
                </a:lnTo>
                <a:lnTo>
                  <a:pt x="252" y="247"/>
                </a:lnTo>
                <a:lnTo>
                  <a:pt x="269" y="265"/>
                </a:lnTo>
                <a:lnTo>
                  <a:pt x="250" y="282"/>
                </a:lnTo>
                <a:close/>
                <a:moveTo>
                  <a:pt x="217" y="246"/>
                </a:moveTo>
                <a:lnTo>
                  <a:pt x="200" y="229"/>
                </a:lnTo>
                <a:lnTo>
                  <a:pt x="218" y="212"/>
                </a:lnTo>
                <a:lnTo>
                  <a:pt x="235" y="229"/>
                </a:lnTo>
                <a:lnTo>
                  <a:pt x="217" y="246"/>
                </a:lnTo>
                <a:close/>
                <a:moveTo>
                  <a:pt x="184" y="211"/>
                </a:moveTo>
                <a:lnTo>
                  <a:pt x="167" y="193"/>
                </a:lnTo>
                <a:lnTo>
                  <a:pt x="185" y="176"/>
                </a:lnTo>
                <a:lnTo>
                  <a:pt x="202" y="194"/>
                </a:lnTo>
                <a:lnTo>
                  <a:pt x="184" y="211"/>
                </a:lnTo>
                <a:close/>
                <a:moveTo>
                  <a:pt x="150" y="176"/>
                </a:moveTo>
                <a:lnTo>
                  <a:pt x="133" y="158"/>
                </a:lnTo>
                <a:lnTo>
                  <a:pt x="152" y="141"/>
                </a:lnTo>
                <a:lnTo>
                  <a:pt x="168" y="159"/>
                </a:lnTo>
                <a:lnTo>
                  <a:pt x="150" y="176"/>
                </a:lnTo>
                <a:close/>
                <a:moveTo>
                  <a:pt x="117" y="141"/>
                </a:moveTo>
                <a:lnTo>
                  <a:pt x="100" y="123"/>
                </a:lnTo>
                <a:lnTo>
                  <a:pt x="118" y="106"/>
                </a:lnTo>
                <a:lnTo>
                  <a:pt x="135" y="123"/>
                </a:lnTo>
                <a:lnTo>
                  <a:pt x="117" y="141"/>
                </a:lnTo>
                <a:close/>
                <a:moveTo>
                  <a:pt x="83" y="105"/>
                </a:moveTo>
                <a:lnTo>
                  <a:pt x="67" y="88"/>
                </a:lnTo>
                <a:lnTo>
                  <a:pt x="85" y="70"/>
                </a:lnTo>
                <a:lnTo>
                  <a:pt x="101" y="88"/>
                </a:lnTo>
                <a:lnTo>
                  <a:pt x="83" y="105"/>
                </a:lnTo>
                <a:close/>
                <a:moveTo>
                  <a:pt x="50" y="70"/>
                </a:moveTo>
                <a:lnTo>
                  <a:pt x="33" y="52"/>
                </a:lnTo>
                <a:lnTo>
                  <a:pt x="51" y="35"/>
                </a:lnTo>
                <a:lnTo>
                  <a:pt x="68" y="53"/>
                </a:lnTo>
                <a:lnTo>
                  <a:pt x="50" y="70"/>
                </a:lnTo>
                <a:close/>
                <a:moveTo>
                  <a:pt x="17" y="35"/>
                </a:moveTo>
                <a:lnTo>
                  <a:pt x="0" y="17"/>
                </a:lnTo>
                <a:lnTo>
                  <a:pt x="18" y="0"/>
                </a:lnTo>
                <a:lnTo>
                  <a:pt x="35" y="17"/>
                </a:lnTo>
                <a:lnTo>
                  <a:pt x="17" y="35"/>
                </a:lnTo>
                <a:close/>
              </a:path>
            </a:pathLst>
          </a:custGeom>
          <a:solidFill>
            <a:schemeClr val="tx1">
              <a:lumMod val="85000"/>
              <a:lumOff val="1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6" name="Freeform 35"/>
          <p:cNvSpPr>
            <a:spLocks/>
          </p:cNvSpPr>
          <p:nvPr/>
        </p:nvSpPr>
        <p:spPr bwMode="auto">
          <a:xfrm>
            <a:off x="5033268" y="4819715"/>
            <a:ext cx="1110449" cy="1895748"/>
          </a:xfrm>
          <a:custGeom>
            <a:avLst/>
            <a:gdLst>
              <a:gd name="T0" fmla="*/ 670 w 765"/>
              <a:gd name="T1" fmla="*/ 930 h 1306"/>
              <a:gd name="T2" fmla="*/ 562 w 765"/>
              <a:gd name="T3" fmla="*/ 1094 h 1306"/>
              <a:gd name="T4" fmla="*/ 445 w 765"/>
              <a:gd name="T5" fmla="*/ 1306 h 1306"/>
              <a:gd name="T6" fmla="*/ 0 w 765"/>
              <a:gd name="T7" fmla="*/ 1170 h 1306"/>
              <a:gd name="T8" fmla="*/ 171 w 765"/>
              <a:gd name="T9" fmla="*/ 802 h 1306"/>
              <a:gd name="T10" fmla="*/ 316 w 765"/>
              <a:gd name="T11" fmla="*/ 159 h 1306"/>
              <a:gd name="T12" fmla="*/ 765 w 765"/>
              <a:gd name="T13" fmla="*/ 0 h 1306"/>
              <a:gd name="T14" fmla="*/ 598 w 765"/>
              <a:gd name="T15" fmla="*/ 304 h 1306"/>
              <a:gd name="T16" fmla="*/ 670 w 765"/>
              <a:gd name="T17" fmla="*/ 93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1306">
                <a:moveTo>
                  <a:pt x="670" y="930"/>
                </a:moveTo>
                <a:lnTo>
                  <a:pt x="562" y="1094"/>
                </a:lnTo>
                <a:lnTo>
                  <a:pt x="445" y="1306"/>
                </a:lnTo>
                <a:lnTo>
                  <a:pt x="0" y="1170"/>
                </a:lnTo>
                <a:lnTo>
                  <a:pt x="171" y="802"/>
                </a:lnTo>
                <a:lnTo>
                  <a:pt x="316" y="159"/>
                </a:lnTo>
                <a:lnTo>
                  <a:pt x="765" y="0"/>
                </a:lnTo>
                <a:lnTo>
                  <a:pt x="598" y="304"/>
                </a:lnTo>
                <a:lnTo>
                  <a:pt x="670" y="930"/>
                </a:ln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7" name="Freeform 51"/>
          <p:cNvSpPr>
            <a:spLocks/>
          </p:cNvSpPr>
          <p:nvPr/>
        </p:nvSpPr>
        <p:spPr bwMode="auto">
          <a:xfrm>
            <a:off x="4848013" y="5947582"/>
            <a:ext cx="1050389" cy="1215218"/>
          </a:xfrm>
          <a:custGeom>
            <a:avLst/>
            <a:gdLst>
              <a:gd name="T0" fmla="*/ 0 w 1523"/>
              <a:gd name="T1" fmla="*/ 966 h 1260"/>
              <a:gd name="T2" fmla="*/ 1257 w 1523"/>
              <a:gd name="T3" fmla="*/ 1260 h 1260"/>
              <a:gd name="T4" fmla="*/ 1523 w 1523"/>
              <a:gd name="T5" fmla="*/ 644 h 1260"/>
              <a:gd name="T6" fmla="*/ 614 w 1523"/>
              <a:gd name="T7" fmla="*/ 0 h 1260"/>
              <a:gd name="T8" fmla="*/ 0 w 1523"/>
              <a:gd name="T9" fmla="*/ 966 h 1260"/>
            </a:gdLst>
            <a:ahLst/>
            <a:cxnLst>
              <a:cxn ang="0">
                <a:pos x="T0" y="T1"/>
              </a:cxn>
              <a:cxn ang="0">
                <a:pos x="T2" y="T3"/>
              </a:cxn>
              <a:cxn ang="0">
                <a:pos x="T4" y="T5"/>
              </a:cxn>
              <a:cxn ang="0">
                <a:pos x="T6" y="T7"/>
              </a:cxn>
              <a:cxn ang="0">
                <a:pos x="T8" y="T9"/>
              </a:cxn>
            </a:cxnLst>
            <a:rect l="0" t="0" r="r" b="b"/>
            <a:pathLst>
              <a:path w="1523" h="1260">
                <a:moveTo>
                  <a:pt x="0" y="966"/>
                </a:moveTo>
                <a:cubicBezTo>
                  <a:pt x="393" y="1124"/>
                  <a:pt x="816" y="1225"/>
                  <a:pt x="1257" y="1260"/>
                </a:cubicBezTo>
                <a:cubicBezTo>
                  <a:pt x="1523" y="644"/>
                  <a:pt x="1523" y="644"/>
                  <a:pt x="1523" y="644"/>
                </a:cubicBezTo>
                <a:cubicBezTo>
                  <a:pt x="614" y="0"/>
                  <a:pt x="614" y="0"/>
                  <a:pt x="614" y="0"/>
                </a:cubicBezTo>
                <a:lnTo>
                  <a:pt x="0" y="96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8" name="Freeform 36"/>
          <p:cNvSpPr>
            <a:spLocks/>
          </p:cNvSpPr>
          <p:nvPr/>
        </p:nvSpPr>
        <p:spPr bwMode="auto">
          <a:xfrm>
            <a:off x="5851773" y="4372632"/>
            <a:ext cx="319345" cy="1813008"/>
          </a:xfrm>
          <a:custGeom>
            <a:avLst/>
            <a:gdLst>
              <a:gd name="T0" fmla="*/ 0 w 462"/>
              <a:gd name="T1" fmla="*/ 2481 h 2619"/>
              <a:gd name="T2" fmla="*/ 231 w 462"/>
              <a:gd name="T3" fmla="*/ 2619 h 2619"/>
              <a:gd name="T4" fmla="*/ 231 w 462"/>
              <a:gd name="T5" fmla="*/ 2619 h 2619"/>
              <a:gd name="T6" fmla="*/ 462 w 462"/>
              <a:gd name="T7" fmla="*/ 2481 h 2619"/>
              <a:gd name="T8" fmla="*/ 462 w 462"/>
              <a:gd name="T9" fmla="*/ 76 h 2619"/>
              <a:gd name="T10" fmla="*/ 231 w 462"/>
              <a:gd name="T11" fmla="*/ 12 h 2619"/>
              <a:gd name="T12" fmla="*/ 231 w 462"/>
              <a:gd name="T13" fmla="*/ 12 h 2619"/>
              <a:gd name="T14" fmla="*/ 0 w 462"/>
              <a:gd name="T15" fmla="*/ 76 h 2619"/>
              <a:gd name="T16" fmla="*/ 0 w 462"/>
              <a:gd name="T17" fmla="*/ 2481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619">
                <a:moveTo>
                  <a:pt x="0" y="2481"/>
                </a:moveTo>
                <a:cubicBezTo>
                  <a:pt x="0" y="2557"/>
                  <a:pt x="104" y="2619"/>
                  <a:pt x="231" y="2619"/>
                </a:cubicBezTo>
                <a:cubicBezTo>
                  <a:pt x="231" y="2619"/>
                  <a:pt x="231" y="2619"/>
                  <a:pt x="231" y="2619"/>
                </a:cubicBezTo>
                <a:cubicBezTo>
                  <a:pt x="359" y="2619"/>
                  <a:pt x="462" y="2557"/>
                  <a:pt x="462" y="2481"/>
                </a:cubicBezTo>
                <a:cubicBezTo>
                  <a:pt x="462" y="76"/>
                  <a:pt x="462" y="76"/>
                  <a:pt x="462" y="76"/>
                </a:cubicBezTo>
                <a:cubicBezTo>
                  <a:pt x="462" y="0"/>
                  <a:pt x="359" y="12"/>
                  <a:pt x="231" y="12"/>
                </a:cubicBezTo>
                <a:cubicBezTo>
                  <a:pt x="231" y="12"/>
                  <a:pt x="231" y="12"/>
                  <a:pt x="231" y="12"/>
                </a:cubicBezTo>
                <a:cubicBezTo>
                  <a:pt x="104" y="12"/>
                  <a:pt x="0" y="0"/>
                  <a:pt x="0" y="76"/>
                </a:cubicBezTo>
                <a:lnTo>
                  <a:pt x="0" y="24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19" name="Freeform 37"/>
          <p:cNvSpPr>
            <a:spLocks/>
          </p:cNvSpPr>
          <p:nvPr/>
        </p:nvSpPr>
        <p:spPr bwMode="auto">
          <a:xfrm>
            <a:off x="6076766" y="5673237"/>
            <a:ext cx="325151" cy="420955"/>
          </a:xfrm>
          <a:custGeom>
            <a:avLst/>
            <a:gdLst>
              <a:gd name="T0" fmla="*/ 468 w 468"/>
              <a:gd name="T1" fmla="*/ 0 h 608"/>
              <a:gd name="T2" fmla="*/ 435 w 468"/>
              <a:gd name="T3" fmla="*/ 397 h 608"/>
              <a:gd name="T4" fmla="*/ 9 w 468"/>
              <a:gd name="T5" fmla="*/ 608 h 608"/>
              <a:gd name="T6" fmla="*/ 79 w 468"/>
              <a:gd name="T7" fmla="*/ 315 h 608"/>
              <a:gd name="T8" fmla="*/ 468 w 468"/>
              <a:gd name="T9" fmla="*/ 0 h 608"/>
            </a:gdLst>
            <a:ahLst/>
            <a:cxnLst>
              <a:cxn ang="0">
                <a:pos x="T0" y="T1"/>
              </a:cxn>
              <a:cxn ang="0">
                <a:pos x="T2" y="T3"/>
              </a:cxn>
              <a:cxn ang="0">
                <a:pos x="T4" y="T5"/>
              </a:cxn>
              <a:cxn ang="0">
                <a:pos x="T6" y="T7"/>
              </a:cxn>
              <a:cxn ang="0">
                <a:pos x="T8" y="T9"/>
              </a:cxn>
            </a:cxnLst>
            <a:rect l="0" t="0" r="r" b="b"/>
            <a:pathLst>
              <a:path w="468" h="608">
                <a:moveTo>
                  <a:pt x="468" y="0"/>
                </a:moveTo>
                <a:cubicBezTo>
                  <a:pt x="435" y="397"/>
                  <a:pt x="435" y="397"/>
                  <a:pt x="435" y="397"/>
                </a:cubicBezTo>
                <a:cubicBezTo>
                  <a:pt x="9" y="608"/>
                  <a:pt x="9" y="608"/>
                  <a:pt x="9" y="608"/>
                </a:cubicBezTo>
                <a:cubicBezTo>
                  <a:pt x="9" y="608"/>
                  <a:pt x="0" y="418"/>
                  <a:pt x="79" y="315"/>
                </a:cubicBezTo>
                <a:cubicBezTo>
                  <a:pt x="139" y="236"/>
                  <a:pt x="468" y="0"/>
                  <a:pt x="468" y="0"/>
                </a:cubicBez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0" name="Freeform 38"/>
          <p:cNvSpPr>
            <a:spLocks/>
          </p:cNvSpPr>
          <p:nvPr/>
        </p:nvSpPr>
        <p:spPr bwMode="auto">
          <a:xfrm>
            <a:off x="6076766" y="5673237"/>
            <a:ext cx="325151" cy="420955"/>
          </a:xfrm>
          <a:custGeom>
            <a:avLst/>
            <a:gdLst>
              <a:gd name="T0" fmla="*/ 79 w 468"/>
              <a:gd name="T1" fmla="*/ 315 h 608"/>
              <a:gd name="T2" fmla="*/ 468 w 468"/>
              <a:gd name="T3" fmla="*/ 0 h 608"/>
              <a:gd name="T4" fmla="*/ 450 w 468"/>
              <a:gd name="T5" fmla="*/ 210 h 608"/>
              <a:gd name="T6" fmla="*/ 146 w 468"/>
              <a:gd name="T7" fmla="*/ 408 h 608"/>
              <a:gd name="T8" fmla="*/ 67 w 468"/>
              <a:gd name="T9" fmla="*/ 579 h 608"/>
              <a:gd name="T10" fmla="*/ 9 w 468"/>
              <a:gd name="T11" fmla="*/ 608 h 608"/>
              <a:gd name="T12" fmla="*/ 79 w 468"/>
              <a:gd name="T13" fmla="*/ 315 h 608"/>
            </a:gdLst>
            <a:ahLst/>
            <a:cxnLst>
              <a:cxn ang="0">
                <a:pos x="T0" y="T1"/>
              </a:cxn>
              <a:cxn ang="0">
                <a:pos x="T2" y="T3"/>
              </a:cxn>
              <a:cxn ang="0">
                <a:pos x="T4" y="T5"/>
              </a:cxn>
              <a:cxn ang="0">
                <a:pos x="T6" y="T7"/>
              </a:cxn>
              <a:cxn ang="0">
                <a:pos x="T8" y="T9"/>
              </a:cxn>
              <a:cxn ang="0">
                <a:pos x="T10" y="T11"/>
              </a:cxn>
              <a:cxn ang="0">
                <a:pos x="T12" y="T13"/>
              </a:cxn>
            </a:cxnLst>
            <a:rect l="0" t="0" r="r" b="b"/>
            <a:pathLst>
              <a:path w="468" h="608">
                <a:moveTo>
                  <a:pt x="79" y="315"/>
                </a:moveTo>
                <a:cubicBezTo>
                  <a:pt x="139" y="236"/>
                  <a:pt x="468" y="0"/>
                  <a:pt x="468" y="0"/>
                </a:cubicBezTo>
                <a:cubicBezTo>
                  <a:pt x="450" y="210"/>
                  <a:pt x="450" y="210"/>
                  <a:pt x="450" y="210"/>
                </a:cubicBezTo>
                <a:cubicBezTo>
                  <a:pt x="310" y="287"/>
                  <a:pt x="205" y="350"/>
                  <a:pt x="146" y="408"/>
                </a:cubicBezTo>
                <a:cubicBezTo>
                  <a:pt x="114" y="438"/>
                  <a:pt x="91" y="510"/>
                  <a:pt x="67" y="579"/>
                </a:cubicBezTo>
                <a:cubicBezTo>
                  <a:pt x="9" y="608"/>
                  <a:pt x="9" y="608"/>
                  <a:pt x="9" y="608"/>
                </a:cubicBezTo>
                <a:cubicBezTo>
                  <a:pt x="9" y="608"/>
                  <a:pt x="0" y="418"/>
                  <a:pt x="79" y="315"/>
                </a:cubicBezTo>
                <a:close/>
              </a:path>
            </a:pathLst>
          </a:custGeom>
          <a:solidFill>
            <a:srgbClr val="EAA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1" name="Freeform 39"/>
          <p:cNvSpPr>
            <a:spLocks/>
          </p:cNvSpPr>
          <p:nvPr/>
        </p:nvSpPr>
        <p:spPr bwMode="auto">
          <a:xfrm>
            <a:off x="6108701" y="5960647"/>
            <a:ext cx="100158" cy="120480"/>
          </a:xfrm>
          <a:custGeom>
            <a:avLst/>
            <a:gdLst>
              <a:gd name="T0" fmla="*/ 0 w 144"/>
              <a:gd name="T1" fmla="*/ 175 h 175"/>
              <a:gd name="T2" fmla="*/ 10 w 144"/>
              <a:gd name="T3" fmla="*/ 114 h 175"/>
              <a:gd name="T4" fmla="*/ 132 w 144"/>
              <a:gd name="T5" fmla="*/ 0 h 175"/>
              <a:gd name="T6" fmla="*/ 144 w 144"/>
              <a:gd name="T7" fmla="*/ 104 h 175"/>
              <a:gd name="T8" fmla="*/ 0 w 144"/>
              <a:gd name="T9" fmla="*/ 175 h 175"/>
            </a:gdLst>
            <a:ahLst/>
            <a:cxnLst>
              <a:cxn ang="0">
                <a:pos x="T0" y="T1"/>
              </a:cxn>
              <a:cxn ang="0">
                <a:pos x="T2" y="T3"/>
              </a:cxn>
              <a:cxn ang="0">
                <a:pos x="T4" y="T5"/>
              </a:cxn>
              <a:cxn ang="0">
                <a:pos x="T6" y="T7"/>
              </a:cxn>
              <a:cxn ang="0">
                <a:pos x="T8" y="T9"/>
              </a:cxn>
            </a:cxnLst>
            <a:rect l="0" t="0" r="r" b="b"/>
            <a:pathLst>
              <a:path w="144" h="175">
                <a:moveTo>
                  <a:pt x="0" y="175"/>
                </a:moveTo>
                <a:cubicBezTo>
                  <a:pt x="2" y="153"/>
                  <a:pt x="5" y="131"/>
                  <a:pt x="10" y="114"/>
                </a:cubicBezTo>
                <a:cubicBezTo>
                  <a:pt x="26" y="59"/>
                  <a:pt x="132" y="0"/>
                  <a:pt x="132" y="0"/>
                </a:cubicBezTo>
                <a:cubicBezTo>
                  <a:pt x="144" y="104"/>
                  <a:pt x="144" y="104"/>
                  <a:pt x="144" y="104"/>
                </a:cubicBezTo>
                <a:lnTo>
                  <a:pt x="0" y="175"/>
                </a:ln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2" name="Freeform 52"/>
          <p:cNvSpPr>
            <a:spLocks/>
          </p:cNvSpPr>
          <p:nvPr/>
        </p:nvSpPr>
        <p:spPr bwMode="auto">
          <a:xfrm>
            <a:off x="5275501" y="4760200"/>
            <a:ext cx="704010" cy="1489309"/>
          </a:xfrm>
          <a:custGeom>
            <a:avLst/>
            <a:gdLst>
              <a:gd name="T0" fmla="*/ 991 w 1017"/>
              <a:gd name="T1" fmla="*/ 0 h 2150"/>
              <a:gd name="T2" fmla="*/ 962 w 1017"/>
              <a:gd name="T3" fmla="*/ 522 h 2150"/>
              <a:gd name="T4" fmla="*/ 934 w 1017"/>
              <a:gd name="T5" fmla="*/ 1229 h 2150"/>
              <a:gd name="T6" fmla="*/ 106 w 1017"/>
              <a:gd name="T7" fmla="*/ 1297 h 2150"/>
              <a:gd name="T8" fmla="*/ 700 w 1017"/>
              <a:gd name="T9" fmla="*/ 53 h 2150"/>
              <a:gd name="T10" fmla="*/ 991 w 1017"/>
              <a:gd name="T11" fmla="*/ 0 h 2150"/>
            </a:gdLst>
            <a:ahLst/>
            <a:cxnLst>
              <a:cxn ang="0">
                <a:pos x="T0" y="T1"/>
              </a:cxn>
              <a:cxn ang="0">
                <a:pos x="T2" y="T3"/>
              </a:cxn>
              <a:cxn ang="0">
                <a:pos x="T4" y="T5"/>
              </a:cxn>
              <a:cxn ang="0">
                <a:pos x="T6" y="T7"/>
              </a:cxn>
              <a:cxn ang="0">
                <a:pos x="T8" y="T9"/>
              </a:cxn>
              <a:cxn ang="0">
                <a:pos x="T10" y="T11"/>
              </a:cxn>
            </a:cxnLst>
            <a:rect l="0" t="0" r="r" b="b"/>
            <a:pathLst>
              <a:path w="1017" h="2150">
                <a:moveTo>
                  <a:pt x="991" y="0"/>
                </a:moveTo>
                <a:cubicBezTo>
                  <a:pt x="991" y="0"/>
                  <a:pt x="953" y="260"/>
                  <a:pt x="962" y="522"/>
                </a:cubicBezTo>
                <a:cubicBezTo>
                  <a:pt x="970" y="769"/>
                  <a:pt x="1017" y="1049"/>
                  <a:pt x="934" y="1229"/>
                </a:cubicBezTo>
                <a:cubicBezTo>
                  <a:pt x="515" y="2150"/>
                  <a:pt x="0" y="1582"/>
                  <a:pt x="106" y="1297"/>
                </a:cubicBezTo>
                <a:cubicBezTo>
                  <a:pt x="188" y="1076"/>
                  <a:pt x="700" y="53"/>
                  <a:pt x="700" y="53"/>
                </a:cubicBezTo>
                <a:lnTo>
                  <a:pt x="991" y="0"/>
                </a:ln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grpSp>
        <p:nvGrpSpPr>
          <p:cNvPr id="6" name="组合 22"/>
          <p:cNvGrpSpPr/>
          <p:nvPr/>
        </p:nvGrpSpPr>
        <p:grpSpPr>
          <a:xfrm>
            <a:off x="4568587" y="1781583"/>
            <a:ext cx="2472020" cy="4148581"/>
            <a:chOff x="4797187" y="2048283"/>
            <a:chExt cx="2472020" cy="4148581"/>
          </a:xfrm>
        </p:grpSpPr>
        <p:sp>
          <p:nvSpPr>
            <p:cNvPr id="24" name="Freeform 23"/>
            <p:cNvSpPr>
              <a:spLocks/>
            </p:cNvSpPr>
            <p:nvPr/>
          </p:nvSpPr>
          <p:spPr bwMode="auto">
            <a:xfrm>
              <a:off x="4914764" y="4742393"/>
              <a:ext cx="37741" cy="39192"/>
            </a:xfrm>
            <a:custGeom>
              <a:avLst/>
              <a:gdLst>
                <a:gd name="T0" fmla="*/ 17 w 26"/>
                <a:gd name="T1" fmla="*/ 27 h 27"/>
                <a:gd name="T2" fmla="*/ 0 w 26"/>
                <a:gd name="T3" fmla="*/ 9 h 27"/>
                <a:gd name="T4" fmla="*/ 9 w 26"/>
                <a:gd name="T5" fmla="*/ 0 h 27"/>
                <a:gd name="T6" fmla="*/ 26 w 26"/>
                <a:gd name="T7" fmla="*/ 18 h 27"/>
                <a:gd name="T8" fmla="*/ 17 w 26"/>
                <a:gd name="T9" fmla="*/ 27 h 27"/>
              </a:gdLst>
              <a:ahLst/>
              <a:cxnLst>
                <a:cxn ang="0">
                  <a:pos x="T0" y="T1"/>
                </a:cxn>
                <a:cxn ang="0">
                  <a:pos x="T2" y="T3"/>
                </a:cxn>
                <a:cxn ang="0">
                  <a:pos x="T4" y="T5"/>
                </a:cxn>
                <a:cxn ang="0">
                  <a:pos x="T6" y="T7"/>
                </a:cxn>
                <a:cxn ang="0">
                  <a:pos x="T8" y="T9"/>
                </a:cxn>
              </a:cxnLst>
              <a:rect l="0" t="0" r="r" b="b"/>
              <a:pathLst>
                <a:path w="26" h="27">
                  <a:moveTo>
                    <a:pt x="17" y="27"/>
                  </a:moveTo>
                  <a:lnTo>
                    <a:pt x="0" y="9"/>
                  </a:lnTo>
                  <a:lnTo>
                    <a:pt x="9" y="0"/>
                  </a:lnTo>
                  <a:lnTo>
                    <a:pt x="26" y="18"/>
                  </a:lnTo>
                  <a:lnTo>
                    <a:pt x="17"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5" name="Freeform 29"/>
            <p:cNvSpPr>
              <a:spLocks/>
            </p:cNvSpPr>
            <p:nvPr/>
          </p:nvSpPr>
          <p:spPr bwMode="auto">
            <a:xfrm>
              <a:off x="4797187" y="3276309"/>
              <a:ext cx="37741" cy="39192"/>
            </a:xfrm>
            <a:custGeom>
              <a:avLst/>
              <a:gdLst>
                <a:gd name="T0" fmla="*/ 8 w 26"/>
                <a:gd name="T1" fmla="*/ 27 h 27"/>
                <a:gd name="T2" fmla="*/ 0 w 26"/>
                <a:gd name="T3" fmla="*/ 17 h 27"/>
                <a:gd name="T4" fmla="*/ 18 w 26"/>
                <a:gd name="T5" fmla="*/ 0 h 27"/>
                <a:gd name="T6" fmla="*/ 26 w 26"/>
                <a:gd name="T7" fmla="*/ 9 h 27"/>
                <a:gd name="T8" fmla="*/ 8 w 26"/>
                <a:gd name="T9" fmla="*/ 27 h 27"/>
              </a:gdLst>
              <a:ahLst/>
              <a:cxnLst>
                <a:cxn ang="0">
                  <a:pos x="T0" y="T1"/>
                </a:cxn>
                <a:cxn ang="0">
                  <a:pos x="T2" y="T3"/>
                </a:cxn>
                <a:cxn ang="0">
                  <a:pos x="T4" y="T5"/>
                </a:cxn>
                <a:cxn ang="0">
                  <a:pos x="T6" y="T7"/>
                </a:cxn>
                <a:cxn ang="0">
                  <a:pos x="T8" y="T9"/>
                </a:cxn>
              </a:cxnLst>
              <a:rect l="0" t="0" r="r" b="b"/>
              <a:pathLst>
                <a:path w="26" h="27">
                  <a:moveTo>
                    <a:pt x="8" y="27"/>
                  </a:moveTo>
                  <a:lnTo>
                    <a:pt x="0" y="17"/>
                  </a:lnTo>
                  <a:lnTo>
                    <a:pt x="18" y="0"/>
                  </a:lnTo>
                  <a:lnTo>
                    <a:pt x="26" y="9"/>
                  </a:lnTo>
                  <a:lnTo>
                    <a:pt x="8"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6" name="Freeform 50"/>
            <p:cNvSpPr>
              <a:spLocks noEditPoints="1"/>
            </p:cNvSpPr>
            <p:nvPr/>
          </p:nvSpPr>
          <p:spPr bwMode="auto">
            <a:xfrm>
              <a:off x="5213787" y="2628910"/>
              <a:ext cx="2055420" cy="2055420"/>
            </a:xfrm>
            <a:custGeom>
              <a:avLst/>
              <a:gdLst>
                <a:gd name="T0" fmla="*/ 1484 w 2967"/>
                <a:gd name="T1" fmla="*/ 0 h 2967"/>
                <a:gd name="T2" fmla="*/ 2967 w 2967"/>
                <a:gd name="T3" fmla="*/ 1483 h 2967"/>
                <a:gd name="T4" fmla="*/ 1484 w 2967"/>
                <a:gd name="T5" fmla="*/ 2967 h 2967"/>
                <a:gd name="T6" fmla="*/ 0 w 2967"/>
                <a:gd name="T7" fmla="*/ 1483 h 2967"/>
                <a:gd name="T8" fmla="*/ 1484 w 2967"/>
                <a:gd name="T9" fmla="*/ 0 h 2967"/>
                <a:gd name="T10" fmla="*/ 1484 w 2967"/>
                <a:gd name="T11" fmla="*/ 2746 h 2967"/>
                <a:gd name="T12" fmla="*/ 2746 w 2967"/>
                <a:gd name="T13" fmla="*/ 1483 h 2967"/>
                <a:gd name="T14" fmla="*/ 1484 w 2967"/>
                <a:gd name="T15" fmla="*/ 221 h 2967"/>
                <a:gd name="T16" fmla="*/ 221 w 2967"/>
                <a:gd name="T17" fmla="*/ 1483 h 2967"/>
                <a:gd name="T18" fmla="*/ 1484 w 2967"/>
                <a:gd name="T19" fmla="*/ 2746 h 2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7" h="2967">
                  <a:moveTo>
                    <a:pt x="1484" y="0"/>
                  </a:moveTo>
                  <a:cubicBezTo>
                    <a:pt x="2303" y="0"/>
                    <a:pt x="2967" y="664"/>
                    <a:pt x="2967" y="1483"/>
                  </a:cubicBezTo>
                  <a:cubicBezTo>
                    <a:pt x="2967" y="2303"/>
                    <a:pt x="2303" y="2967"/>
                    <a:pt x="1484" y="2967"/>
                  </a:cubicBezTo>
                  <a:cubicBezTo>
                    <a:pt x="664" y="2967"/>
                    <a:pt x="0" y="2303"/>
                    <a:pt x="0" y="1483"/>
                  </a:cubicBezTo>
                  <a:cubicBezTo>
                    <a:pt x="0" y="664"/>
                    <a:pt x="664" y="0"/>
                    <a:pt x="1484" y="0"/>
                  </a:cubicBezTo>
                  <a:close/>
                  <a:moveTo>
                    <a:pt x="1484" y="2746"/>
                  </a:moveTo>
                  <a:cubicBezTo>
                    <a:pt x="2181" y="2746"/>
                    <a:pt x="2746" y="2181"/>
                    <a:pt x="2746" y="1483"/>
                  </a:cubicBezTo>
                  <a:cubicBezTo>
                    <a:pt x="2746" y="786"/>
                    <a:pt x="2181" y="221"/>
                    <a:pt x="1484" y="221"/>
                  </a:cubicBezTo>
                  <a:cubicBezTo>
                    <a:pt x="786" y="221"/>
                    <a:pt x="221" y="786"/>
                    <a:pt x="221" y="1483"/>
                  </a:cubicBezTo>
                  <a:cubicBezTo>
                    <a:pt x="221" y="2181"/>
                    <a:pt x="786" y="2746"/>
                    <a:pt x="1484" y="274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29" name="Freeform 20"/>
            <p:cNvSpPr>
              <a:spLocks/>
            </p:cNvSpPr>
            <p:nvPr/>
          </p:nvSpPr>
          <p:spPr bwMode="auto">
            <a:xfrm>
              <a:off x="6181983" y="2048283"/>
              <a:ext cx="100158" cy="471759"/>
            </a:xfrm>
            <a:custGeom>
              <a:avLst/>
              <a:gdLst>
                <a:gd name="T0" fmla="*/ 144 w 144"/>
                <a:gd name="T1" fmla="*/ 611 h 683"/>
                <a:gd name="T2" fmla="*/ 72 w 144"/>
                <a:gd name="T3" fmla="*/ 683 h 683"/>
                <a:gd name="T4" fmla="*/ 72 w 144"/>
                <a:gd name="T5" fmla="*/ 683 h 683"/>
                <a:gd name="T6" fmla="*/ 0 w 144"/>
                <a:gd name="T7" fmla="*/ 611 h 683"/>
                <a:gd name="T8" fmla="*/ 0 w 144"/>
                <a:gd name="T9" fmla="*/ 72 h 683"/>
                <a:gd name="T10" fmla="*/ 72 w 144"/>
                <a:gd name="T11" fmla="*/ 0 h 683"/>
                <a:gd name="T12" fmla="*/ 72 w 144"/>
                <a:gd name="T13" fmla="*/ 0 h 683"/>
                <a:gd name="T14" fmla="*/ 144 w 144"/>
                <a:gd name="T15" fmla="*/ 72 h 683"/>
                <a:gd name="T16" fmla="*/ 144 w 144"/>
                <a:gd name="T17" fmla="*/ 61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83">
                  <a:moveTo>
                    <a:pt x="144" y="611"/>
                  </a:moveTo>
                  <a:cubicBezTo>
                    <a:pt x="144" y="651"/>
                    <a:pt x="112" y="683"/>
                    <a:pt x="72" y="683"/>
                  </a:cubicBezTo>
                  <a:cubicBezTo>
                    <a:pt x="72" y="683"/>
                    <a:pt x="72" y="683"/>
                    <a:pt x="72" y="683"/>
                  </a:cubicBezTo>
                  <a:cubicBezTo>
                    <a:pt x="32" y="683"/>
                    <a:pt x="0" y="651"/>
                    <a:pt x="0" y="611"/>
                  </a:cubicBezTo>
                  <a:cubicBezTo>
                    <a:pt x="0" y="72"/>
                    <a:pt x="0" y="72"/>
                    <a:pt x="0" y="72"/>
                  </a:cubicBezTo>
                  <a:cubicBezTo>
                    <a:pt x="0" y="33"/>
                    <a:pt x="32" y="0"/>
                    <a:pt x="72" y="0"/>
                  </a:cubicBezTo>
                  <a:cubicBezTo>
                    <a:pt x="72" y="0"/>
                    <a:pt x="72" y="0"/>
                    <a:pt x="72" y="0"/>
                  </a:cubicBezTo>
                  <a:cubicBezTo>
                    <a:pt x="112" y="0"/>
                    <a:pt x="144" y="33"/>
                    <a:pt x="144" y="72"/>
                  </a:cubicBezTo>
                  <a:lnTo>
                    <a:pt x="144" y="611"/>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0" name="Freeform 21"/>
            <p:cNvSpPr>
              <a:spLocks/>
            </p:cNvSpPr>
            <p:nvPr/>
          </p:nvSpPr>
          <p:spPr bwMode="auto">
            <a:xfrm>
              <a:off x="6755352" y="2248599"/>
              <a:ext cx="373053" cy="374505"/>
            </a:xfrm>
            <a:custGeom>
              <a:avLst/>
              <a:gdLst>
                <a:gd name="T0" fmla="*/ 130 w 539"/>
                <a:gd name="T1" fmla="*/ 511 h 539"/>
                <a:gd name="T2" fmla="*/ 28 w 539"/>
                <a:gd name="T3" fmla="*/ 511 h 539"/>
                <a:gd name="T4" fmla="*/ 28 w 539"/>
                <a:gd name="T5" fmla="*/ 511 h 539"/>
                <a:gd name="T6" fmla="*/ 28 w 539"/>
                <a:gd name="T7" fmla="*/ 409 h 539"/>
                <a:gd name="T8" fmla="*/ 408 w 539"/>
                <a:gd name="T9" fmla="*/ 28 h 539"/>
                <a:gd name="T10" fmla="*/ 511 w 539"/>
                <a:gd name="T11" fmla="*/ 28 h 539"/>
                <a:gd name="T12" fmla="*/ 511 w 539"/>
                <a:gd name="T13" fmla="*/ 28 h 539"/>
                <a:gd name="T14" fmla="*/ 511 w 539"/>
                <a:gd name="T15" fmla="*/ 130 h 539"/>
                <a:gd name="T16" fmla="*/ 130 w 539"/>
                <a:gd name="T17" fmla="*/ 51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130" y="511"/>
                  </a:moveTo>
                  <a:cubicBezTo>
                    <a:pt x="102" y="539"/>
                    <a:pt x="56" y="539"/>
                    <a:pt x="28" y="511"/>
                  </a:cubicBezTo>
                  <a:cubicBezTo>
                    <a:pt x="28" y="511"/>
                    <a:pt x="28" y="511"/>
                    <a:pt x="28" y="511"/>
                  </a:cubicBezTo>
                  <a:cubicBezTo>
                    <a:pt x="0" y="483"/>
                    <a:pt x="0" y="437"/>
                    <a:pt x="28" y="409"/>
                  </a:cubicBezTo>
                  <a:cubicBezTo>
                    <a:pt x="408" y="28"/>
                    <a:pt x="408" y="28"/>
                    <a:pt x="408" y="28"/>
                  </a:cubicBezTo>
                  <a:cubicBezTo>
                    <a:pt x="437" y="0"/>
                    <a:pt x="482" y="0"/>
                    <a:pt x="511" y="28"/>
                  </a:cubicBezTo>
                  <a:cubicBezTo>
                    <a:pt x="511" y="28"/>
                    <a:pt x="511" y="28"/>
                    <a:pt x="511" y="28"/>
                  </a:cubicBezTo>
                  <a:cubicBezTo>
                    <a:pt x="539" y="56"/>
                    <a:pt x="539" y="102"/>
                    <a:pt x="511" y="130"/>
                  </a:cubicBezTo>
                  <a:lnTo>
                    <a:pt x="130" y="511"/>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1" name="Freeform 22"/>
            <p:cNvSpPr>
              <a:spLocks/>
            </p:cNvSpPr>
            <p:nvPr/>
          </p:nvSpPr>
          <p:spPr bwMode="auto">
            <a:xfrm>
              <a:off x="5402491" y="2255858"/>
              <a:ext cx="373053" cy="373052"/>
            </a:xfrm>
            <a:custGeom>
              <a:avLst/>
              <a:gdLst>
                <a:gd name="T0" fmla="*/ 409 w 540"/>
                <a:gd name="T1" fmla="*/ 511 h 539"/>
                <a:gd name="T2" fmla="*/ 511 w 540"/>
                <a:gd name="T3" fmla="*/ 511 h 539"/>
                <a:gd name="T4" fmla="*/ 511 w 540"/>
                <a:gd name="T5" fmla="*/ 511 h 539"/>
                <a:gd name="T6" fmla="*/ 511 w 540"/>
                <a:gd name="T7" fmla="*/ 409 h 539"/>
                <a:gd name="T8" fmla="*/ 131 w 540"/>
                <a:gd name="T9" fmla="*/ 28 h 539"/>
                <a:gd name="T10" fmla="*/ 28 w 540"/>
                <a:gd name="T11" fmla="*/ 28 h 539"/>
                <a:gd name="T12" fmla="*/ 28 w 540"/>
                <a:gd name="T13" fmla="*/ 28 h 539"/>
                <a:gd name="T14" fmla="*/ 28 w 540"/>
                <a:gd name="T15" fmla="*/ 130 h 539"/>
                <a:gd name="T16" fmla="*/ 409 w 540"/>
                <a:gd name="T17" fmla="*/ 51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39">
                  <a:moveTo>
                    <a:pt x="409" y="511"/>
                  </a:moveTo>
                  <a:cubicBezTo>
                    <a:pt x="437" y="539"/>
                    <a:pt x="483" y="539"/>
                    <a:pt x="511" y="511"/>
                  </a:cubicBezTo>
                  <a:cubicBezTo>
                    <a:pt x="511" y="511"/>
                    <a:pt x="511" y="511"/>
                    <a:pt x="511" y="511"/>
                  </a:cubicBezTo>
                  <a:cubicBezTo>
                    <a:pt x="540" y="482"/>
                    <a:pt x="540" y="437"/>
                    <a:pt x="511" y="409"/>
                  </a:cubicBezTo>
                  <a:cubicBezTo>
                    <a:pt x="131" y="28"/>
                    <a:pt x="131" y="28"/>
                    <a:pt x="131" y="28"/>
                  </a:cubicBezTo>
                  <a:cubicBezTo>
                    <a:pt x="102" y="0"/>
                    <a:pt x="57" y="0"/>
                    <a:pt x="28" y="28"/>
                  </a:cubicBezTo>
                  <a:cubicBezTo>
                    <a:pt x="28" y="28"/>
                    <a:pt x="28" y="28"/>
                    <a:pt x="28" y="28"/>
                  </a:cubicBezTo>
                  <a:cubicBezTo>
                    <a:pt x="0" y="56"/>
                    <a:pt x="0" y="102"/>
                    <a:pt x="28" y="130"/>
                  </a:cubicBezTo>
                  <a:lnTo>
                    <a:pt x="409" y="511"/>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2" name="Freeform 28"/>
            <p:cNvSpPr>
              <a:spLocks/>
            </p:cNvSpPr>
            <p:nvPr/>
          </p:nvSpPr>
          <p:spPr bwMode="auto">
            <a:xfrm>
              <a:off x="6919379" y="4306923"/>
              <a:ext cx="39192" cy="37741"/>
            </a:xfrm>
            <a:custGeom>
              <a:avLst/>
              <a:gdLst>
                <a:gd name="T0" fmla="*/ 9 w 27"/>
                <a:gd name="T1" fmla="*/ 26 h 26"/>
                <a:gd name="T2" fmla="*/ 0 w 27"/>
                <a:gd name="T3" fmla="*/ 17 h 26"/>
                <a:gd name="T4" fmla="*/ 19 w 27"/>
                <a:gd name="T5" fmla="*/ 0 h 26"/>
                <a:gd name="T6" fmla="*/ 27 w 27"/>
                <a:gd name="T7" fmla="*/ 10 h 26"/>
                <a:gd name="T8" fmla="*/ 9 w 27"/>
                <a:gd name="T9" fmla="*/ 26 h 26"/>
              </a:gdLst>
              <a:ahLst/>
              <a:cxnLst>
                <a:cxn ang="0">
                  <a:pos x="T0" y="T1"/>
                </a:cxn>
                <a:cxn ang="0">
                  <a:pos x="T2" y="T3"/>
                </a:cxn>
                <a:cxn ang="0">
                  <a:pos x="T4" y="T5"/>
                </a:cxn>
                <a:cxn ang="0">
                  <a:pos x="T6" y="T7"/>
                </a:cxn>
                <a:cxn ang="0">
                  <a:pos x="T8" y="T9"/>
                </a:cxn>
              </a:cxnLst>
              <a:rect l="0" t="0" r="r" b="b"/>
              <a:pathLst>
                <a:path w="27" h="26">
                  <a:moveTo>
                    <a:pt x="9" y="26"/>
                  </a:moveTo>
                  <a:lnTo>
                    <a:pt x="0" y="17"/>
                  </a:lnTo>
                  <a:lnTo>
                    <a:pt x="19" y="0"/>
                  </a:lnTo>
                  <a:lnTo>
                    <a:pt x="27" y="10"/>
                  </a:lnTo>
                  <a:lnTo>
                    <a:pt x="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3" name="Freeform 40"/>
            <p:cNvSpPr>
              <a:spLocks/>
            </p:cNvSpPr>
            <p:nvPr/>
          </p:nvSpPr>
          <p:spPr bwMode="auto">
            <a:xfrm>
              <a:off x="6330043" y="5588658"/>
              <a:ext cx="341118" cy="608206"/>
            </a:xfrm>
            <a:custGeom>
              <a:avLst/>
              <a:gdLst>
                <a:gd name="T0" fmla="*/ 379 w 494"/>
                <a:gd name="T1" fmla="*/ 0 h 879"/>
                <a:gd name="T2" fmla="*/ 494 w 494"/>
                <a:gd name="T3" fmla="*/ 471 h 879"/>
                <a:gd name="T4" fmla="*/ 83 w 494"/>
                <a:gd name="T5" fmla="*/ 879 h 879"/>
                <a:gd name="T6" fmla="*/ 51 w 494"/>
                <a:gd name="T7" fmla="*/ 513 h 879"/>
                <a:gd name="T8" fmla="*/ 379 w 494"/>
                <a:gd name="T9" fmla="*/ 0 h 879"/>
              </a:gdLst>
              <a:ahLst/>
              <a:cxnLst>
                <a:cxn ang="0">
                  <a:pos x="T0" y="T1"/>
                </a:cxn>
                <a:cxn ang="0">
                  <a:pos x="T2" y="T3"/>
                </a:cxn>
                <a:cxn ang="0">
                  <a:pos x="T4" y="T5"/>
                </a:cxn>
                <a:cxn ang="0">
                  <a:pos x="T6" y="T7"/>
                </a:cxn>
                <a:cxn ang="0">
                  <a:pos x="T8" y="T9"/>
                </a:cxn>
              </a:cxnLst>
              <a:rect l="0" t="0" r="r" b="b"/>
              <a:pathLst>
                <a:path w="494" h="879">
                  <a:moveTo>
                    <a:pt x="379" y="0"/>
                  </a:moveTo>
                  <a:cubicBezTo>
                    <a:pt x="494" y="471"/>
                    <a:pt x="494" y="471"/>
                    <a:pt x="494" y="471"/>
                  </a:cubicBezTo>
                  <a:cubicBezTo>
                    <a:pt x="83" y="879"/>
                    <a:pt x="83" y="879"/>
                    <a:pt x="83" y="879"/>
                  </a:cubicBezTo>
                  <a:cubicBezTo>
                    <a:pt x="83" y="879"/>
                    <a:pt x="0" y="663"/>
                    <a:pt x="51" y="513"/>
                  </a:cubicBezTo>
                  <a:cubicBezTo>
                    <a:pt x="90" y="399"/>
                    <a:pt x="379" y="0"/>
                    <a:pt x="379" y="0"/>
                  </a:cubicBez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4" name="Freeform 41"/>
            <p:cNvSpPr>
              <a:spLocks/>
            </p:cNvSpPr>
            <p:nvPr/>
          </p:nvSpPr>
          <p:spPr bwMode="auto">
            <a:xfrm>
              <a:off x="6330043" y="5588658"/>
              <a:ext cx="304829" cy="608206"/>
            </a:xfrm>
            <a:custGeom>
              <a:avLst/>
              <a:gdLst>
                <a:gd name="T0" fmla="*/ 51 w 440"/>
                <a:gd name="T1" fmla="*/ 513 h 879"/>
                <a:gd name="T2" fmla="*/ 379 w 440"/>
                <a:gd name="T3" fmla="*/ 0 h 879"/>
                <a:gd name="T4" fmla="*/ 440 w 440"/>
                <a:gd name="T5" fmla="*/ 250 h 879"/>
                <a:gd name="T6" fmla="*/ 164 w 440"/>
                <a:gd name="T7" fmla="*/ 594 h 879"/>
                <a:gd name="T8" fmla="*/ 139 w 440"/>
                <a:gd name="T9" fmla="*/ 823 h 879"/>
                <a:gd name="T10" fmla="*/ 83 w 440"/>
                <a:gd name="T11" fmla="*/ 879 h 879"/>
                <a:gd name="T12" fmla="*/ 51 w 440"/>
                <a:gd name="T13" fmla="*/ 513 h 879"/>
              </a:gdLst>
              <a:ahLst/>
              <a:cxnLst>
                <a:cxn ang="0">
                  <a:pos x="T0" y="T1"/>
                </a:cxn>
                <a:cxn ang="0">
                  <a:pos x="T2" y="T3"/>
                </a:cxn>
                <a:cxn ang="0">
                  <a:pos x="T4" y="T5"/>
                </a:cxn>
                <a:cxn ang="0">
                  <a:pos x="T6" y="T7"/>
                </a:cxn>
                <a:cxn ang="0">
                  <a:pos x="T8" y="T9"/>
                </a:cxn>
                <a:cxn ang="0">
                  <a:pos x="T10" y="T11"/>
                </a:cxn>
                <a:cxn ang="0">
                  <a:pos x="T12" y="T13"/>
                </a:cxn>
              </a:cxnLst>
              <a:rect l="0" t="0" r="r" b="b"/>
              <a:pathLst>
                <a:path w="440" h="879">
                  <a:moveTo>
                    <a:pt x="51" y="513"/>
                  </a:moveTo>
                  <a:cubicBezTo>
                    <a:pt x="90" y="399"/>
                    <a:pt x="379" y="0"/>
                    <a:pt x="379" y="0"/>
                  </a:cubicBezTo>
                  <a:cubicBezTo>
                    <a:pt x="440" y="250"/>
                    <a:pt x="440" y="250"/>
                    <a:pt x="440" y="250"/>
                  </a:cubicBezTo>
                  <a:cubicBezTo>
                    <a:pt x="307" y="393"/>
                    <a:pt x="210" y="505"/>
                    <a:pt x="164" y="594"/>
                  </a:cubicBezTo>
                  <a:cubicBezTo>
                    <a:pt x="139" y="642"/>
                    <a:pt x="140" y="734"/>
                    <a:pt x="139" y="823"/>
                  </a:cubicBezTo>
                  <a:cubicBezTo>
                    <a:pt x="83" y="879"/>
                    <a:pt x="83" y="879"/>
                    <a:pt x="83" y="879"/>
                  </a:cubicBezTo>
                  <a:cubicBezTo>
                    <a:pt x="83" y="879"/>
                    <a:pt x="0" y="663"/>
                    <a:pt x="51" y="513"/>
                  </a:cubicBezTo>
                  <a:close/>
                </a:path>
              </a:pathLst>
            </a:custGeom>
            <a:solidFill>
              <a:srgbClr val="EAA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5" name="Freeform 42"/>
            <p:cNvSpPr>
              <a:spLocks/>
            </p:cNvSpPr>
            <p:nvPr/>
          </p:nvSpPr>
          <p:spPr bwMode="auto">
            <a:xfrm>
              <a:off x="6401170" y="5998000"/>
              <a:ext cx="105964" cy="174188"/>
            </a:xfrm>
            <a:custGeom>
              <a:avLst/>
              <a:gdLst>
                <a:gd name="T0" fmla="*/ 15 w 153"/>
                <a:gd name="T1" fmla="*/ 252 h 252"/>
                <a:gd name="T2" fmla="*/ 3 w 153"/>
                <a:gd name="T3" fmla="*/ 178 h 252"/>
                <a:gd name="T4" fmla="*/ 100 w 153"/>
                <a:gd name="T5" fmla="*/ 0 h 252"/>
                <a:gd name="T6" fmla="*/ 153 w 153"/>
                <a:gd name="T7" fmla="*/ 115 h 252"/>
                <a:gd name="T8" fmla="*/ 15 w 153"/>
                <a:gd name="T9" fmla="*/ 252 h 252"/>
              </a:gdLst>
              <a:ahLst/>
              <a:cxnLst>
                <a:cxn ang="0">
                  <a:pos x="T0" y="T1"/>
                </a:cxn>
                <a:cxn ang="0">
                  <a:pos x="T2" y="T3"/>
                </a:cxn>
                <a:cxn ang="0">
                  <a:pos x="T4" y="T5"/>
                </a:cxn>
                <a:cxn ang="0">
                  <a:pos x="T6" y="T7"/>
                </a:cxn>
                <a:cxn ang="0">
                  <a:pos x="T8" y="T9"/>
                </a:cxn>
              </a:cxnLst>
              <a:rect l="0" t="0" r="r" b="b"/>
              <a:pathLst>
                <a:path w="153" h="252">
                  <a:moveTo>
                    <a:pt x="15" y="252"/>
                  </a:moveTo>
                  <a:cubicBezTo>
                    <a:pt x="9" y="227"/>
                    <a:pt x="3" y="199"/>
                    <a:pt x="3" y="178"/>
                  </a:cubicBezTo>
                  <a:cubicBezTo>
                    <a:pt x="0" y="108"/>
                    <a:pt x="100" y="0"/>
                    <a:pt x="100" y="0"/>
                  </a:cubicBezTo>
                  <a:cubicBezTo>
                    <a:pt x="153" y="115"/>
                    <a:pt x="153" y="115"/>
                    <a:pt x="153" y="115"/>
                  </a:cubicBezTo>
                  <a:lnTo>
                    <a:pt x="15" y="252"/>
                  </a:ln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6" name="Freeform 43"/>
            <p:cNvSpPr>
              <a:spLocks/>
            </p:cNvSpPr>
            <p:nvPr/>
          </p:nvSpPr>
          <p:spPr bwMode="auto">
            <a:xfrm>
              <a:off x="6319882" y="5311408"/>
              <a:ext cx="330958" cy="621271"/>
            </a:xfrm>
            <a:custGeom>
              <a:avLst/>
              <a:gdLst>
                <a:gd name="T0" fmla="*/ 330 w 478"/>
                <a:gd name="T1" fmla="*/ 0 h 898"/>
                <a:gd name="T2" fmla="*/ 478 w 478"/>
                <a:gd name="T3" fmla="*/ 461 h 898"/>
                <a:gd name="T4" fmla="*/ 98 w 478"/>
                <a:gd name="T5" fmla="*/ 898 h 898"/>
                <a:gd name="T6" fmla="*/ 40 w 478"/>
                <a:gd name="T7" fmla="*/ 535 h 898"/>
                <a:gd name="T8" fmla="*/ 330 w 478"/>
                <a:gd name="T9" fmla="*/ 0 h 898"/>
              </a:gdLst>
              <a:ahLst/>
              <a:cxnLst>
                <a:cxn ang="0">
                  <a:pos x="T0" y="T1"/>
                </a:cxn>
                <a:cxn ang="0">
                  <a:pos x="T2" y="T3"/>
                </a:cxn>
                <a:cxn ang="0">
                  <a:pos x="T4" y="T5"/>
                </a:cxn>
                <a:cxn ang="0">
                  <a:pos x="T6" y="T7"/>
                </a:cxn>
                <a:cxn ang="0">
                  <a:pos x="T8" y="T9"/>
                </a:cxn>
              </a:cxnLst>
              <a:rect l="0" t="0" r="r" b="b"/>
              <a:pathLst>
                <a:path w="478" h="898">
                  <a:moveTo>
                    <a:pt x="330" y="0"/>
                  </a:moveTo>
                  <a:cubicBezTo>
                    <a:pt x="478" y="461"/>
                    <a:pt x="478" y="461"/>
                    <a:pt x="478" y="461"/>
                  </a:cubicBezTo>
                  <a:cubicBezTo>
                    <a:pt x="98" y="898"/>
                    <a:pt x="98" y="898"/>
                    <a:pt x="98" y="898"/>
                  </a:cubicBezTo>
                  <a:cubicBezTo>
                    <a:pt x="98" y="898"/>
                    <a:pt x="0" y="688"/>
                    <a:pt x="40" y="535"/>
                  </a:cubicBezTo>
                  <a:cubicBezTo>
                    <a:pt x="71" y="419"/>
                    <a:pt x="330" y="0"/>
                    <a:pt x="330" y="0"/>
                  </a:cubicBez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7" name="Freeform 44"/>
            <p:cNvSpPr>
              <a:spLocks/>
            </p:cNvSpPr>
            <p:nvPr/>
          </p:nvSpPr>
          <p:spPr bwMode="auto">
            <a:xfrm>
              <a:off x="6319882" y="5311408"/>
              <a:ext cx="283055" cy="621271"/>
            </a:xfrm>
            <a:custGeom>
              <a:avLst/>
              <a:gdLst>
                <a:gd name="T0" fmla="*/ 40 w 409"/>
                <a:gd name="T1" fmla="*/ 535 h 898"/>
                <a:gd name="T2" fmla="*/ 330 w 409"/>
                <a:gd name="T3" fmla="*/ 0 h 898"/>
                <a:gd name="T4" fmla="*/ 409 w 409"/>
                <a:gd name="T5" fmla="*/ 244 h 898"/>
                <a:gd name="T6" fmla="*/ 159 w 409"/>
                <a:gd name="T7" fmla="*/ 608 h 898"/>
                <a:gd name="T8" fmla="*/ 150 w 409"/>
                <a:gd name="T9" fmla="*/ 837 h 898"/>
                <a:gd name="T10" fmla="*/ 98 w 409"/>
                <a:gd name="T11" fmla="*/ 898 h 898"/>
                <a:gd name="T12" fmla="*/ 40 w 409"/>
                <a:gd name="T13" fmla="*/ 535 h 898"/>
              </a:gdLst>
              <a:ahLst/>
              <a:cxnLst>
                <a:cxn ang="0">
                  <a:pos x="T0" y="T1"/>
                </a:cxn>
                <a:cxn ang="0">
                  <a:pos x="T2" y="T3"/>
                </a:cxn>
                <a:cxn ang="0">
                  <a:pos x="T4" y="T5"/>
                </a:cxn>
                <a:cxn ang="0">
                  <a:pos x="T6" y="T7"/>
                </a:cxn>
                <a:cxn ang="0">
                  <a:pos x="T8" y="T9"/>
                </a:cxn>
                <a:cxn ang="0">
                  <a:pos x="T10" y="T11"/>
                </a:cxn>
                <a:cxn ang="0">
                  <a:pos x="T12" y="T13"/>
                </a:cxn>
              </a:cxnLst>
              <a:rect l="0" t="0" r="r" b="b"/>
              <a:pathLst>
                <a:path w="409" h="898">
                  <a:moveTo>
                    <a:pt x="40" y="535"/>
                  </a:moveTo>
                  <a:cubicBezTo>
                    <a:pt x="71" y="419"/>
                    <a:pt x="330" y="0"/>
                    <a:pt x="330" y="0"/>
                  </a:cubicBezTo>
                  <a:cubicBezTo>
                    <a:pt x="409" y="244"/>
                    <a:pt x="409" y="244"/>
                    <a:pt x="409" y="244"/>
                  </a:cubicBezTo>
                  <a:cubicBezTo>
                    <a:pt x="287" y="397"/>
                    <a:pt x="198" y="516"/>
                    <a:pt x="159" y="608"/>
                  </a:cubicBezTo>
                  <a:cubicBezTo>
                    <a:pt x="138" y="657"/>
                    <a:pt x="144" y="749"/>
                    <a:pt x="150" y="837"/>
                  </a:cubicBezTo>
                  <a:cubicBezTo>
                    <a:pt x="98" y="898"/>
                    <a:pt x="98" y="898"/>
                    <a:pt x="98" y="898"/>
                  </a:cubicBezTo>
                  <a:cubicBezTo>
                    <a:pt x="98" y="898"/>
                    <a:pt x="0" y="688"/>
                    <a:pt x="40" y="535"/>
                  </a:cubicBezTo>
                  <a:close/>
                </a:path>
              </a:pathLst>
            </a:custGeom>
            <a:solidFill>
              <a:srgbClr val="EAA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8" name="Freeform 45"/>
            <p:cNvSpPr>
              <a:spLocks/>
            </p:cNvSpPr>
            <p:nvPr/>
          </p:nvSpPr>
          <p:spPr bwMode="auto">
            <a:xfrm>
              <a:off x="6393912" y="5728008"/>
              <a:ext cx="105964" cy="177091"/>
            </a:xfrm>
            <a:custGeom>
              <a:avLst/>
              <a:gdLst>
                <a:gd name="T0" fmla="*/ 24 w 152"/>
                <a:gd name="T1" fmla="*/ 257 h 257"/>
                <a:gd name="T2" fmla="*/ 7 w 152"/>
                <a:gd name="T3" fmla="*/ 184 h 257"/>
                <a:gd name="T4" fmla="*/ 92 w 152"/>
                <a:gd name="T5" fmla="*/ 0 h 257"/>
                <a:gd name="T6" fmla="*/ 152 w 152"/>
                <a:gd name="T7" fmla="*/ 110 h 257"/>
                <a:gd name="T8" fmla="*/ 24 w 152"/>
                <a:gd name="T9" fmla="*/ 257 h 257"/>
              </a:gdLst>
              <a:ahLst/>
              <a:cxnLst>
                <a:cxn ang="0">
                  <a:pos x="T0" y="T1"/>
                </a:cxn>
                <a:cxn ang="0">
                  <a:pos x="T2" y="T3"/>
                </a:cxn>
                <a:cxn ang="0">
                  <a:pos x="T4" y="T5"/>
                </a:cxn>
                <a:cxn ang="0">
                  <a:pos x="T6" y="T7"/>
                </a:cxn>
                <a:cxn ang="0">
                  <a:pos x="T8" y="T9"/>
                </a:cxn>
              </a:cxnLst>
              <a:rect l="0" t="0" r="r" b="b"/>
              <a:pathLst>
                <a:path w="152" h="257">
                  <a:moveTo>
                    <a:pt x="24" y="257"/>
                  </a:moveTo>
                  <a:cubicBezTo>
                    <a:pt x="17" y="233"/>
                    <a:pt x="9" y="205"/>
                    <a:pt x="7" y="184"/>
                  </a:cubicBezTo>
                  <a:cubicBezTo>
                    <a:pt x="0" y="115"/>
                    <a:pt x="92" y="0"/>
                    <a:pt x="92" y="0"/>
                  </a:cubicBezTo>
                  <a:cubicBezTo>
                    <a:pt x="152" y="110"/>
                    <a:pt x="152" y="110"/>
                    <a:pt x="152" y="110"/>
                  </a:cubicBezTo>
                  <a:lnTo>
                    <a:pt x="24" y="257"/>
                  </a:ln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39" name="Freeform 46"/>
            <p:cNvSpPr>
              <a:spLocks/>
            </p:cNvSpPr>
            <p:nvPr/>
          </p:nvSpPr>
          <p:spPr bwMode="auto">
            <a:xfrm>
              <a:off x="6344558" y="5096576"/>
              <a:ext cx="256927" cy="500790"/>
            </a:xfrm>
            <a:custGeom>
              <a:avLst/>
              <a:gdLst>
                <a:gd name="T0" fmla="*/ 82 w 371"/>
                <a:gd name="T1" fmla="*/ 0 h 724"/>
                <a:gd name="T2" fmla="*/ 371 w 371"/>
                <a:gd name="T3" fmla="*/ 335 h 724"/>
                <a:gd name="T4" fmla="*/ 125 w 371"/>
                <a:gd name="T5" fmla="*/ 724 h 724"/>
                <a:gd name="T6" fmla="*/ 25 w 371"/>
                <a:gd name="T7" fmla="*/ 481 h 724"/>
                <a:gd name="T8" fmla="*/ 81 w 371"/>
                <a:gd name="T9" fmla="*/ 312 h 724"/>
                <a:gd name="T10" fmla="*/ 82 w 371"/>
                <a:gd name="T11" fmla="*/ 0 h 724"/>
              </a:gdLst>
              <a:ahLst/>
              <a:cxnLst>
                <a:cxn ang="0">
                  <a:pos x="T0" y="T1"/>
                </a:cxn>
                <a:cxn ang="0">
                  <a:pos x="T2" y="T3"/>
                </a:cxn>
                <a:cxn ang="0">
                  <a:pos x="T4" y="T5"/>
                </a:cxn>
                <a:cxn ang="0">
                  <a:pos x="T6" y="T7"/>
                </a:cxn>
                <a:cxn ang="0">
                  <a:pos x="T8" y="T9"/>
                </a:cxn>
                <a:cxn ang="0">
                  <a:pos x="T10" y="T11"/>
                </a:cxn>
              </a:cxnLst>
              <a:rect l="0" t="0" r="r" b="b"/>
              <a:pathLst>
                <a:path w="371" h="724">
                  <a:moveTo>
                    <a:pt x="82" y="0"/>
                  </a:moveTo>
                  <a:cubicBezTo>
                    <a:pt x="371" y="335"/>
                    <a:pt x="371" y="335"/>
                    <a:pt x="371" y="335"/>
                  </a:cubicBezTo>
                  <a:cubicBezTo>
                    <a:pt x="125" y="724"/>
                    <a:pt x="125" y="724"/>
                    <a:pt x="125" y="724"/>
                  </a:cubicBezTo>
                  <a:cubicBezTo>
                    <a:pt x="125" y="724"/>
                    <a:pt x="0" y="639"/>
                    <a:pt x="25" y="481"/>
                  </a:cubicBezTo>
                  <a:cubicBezTo>
                    <a:pt x="43" y="361"/>
                    <a:pt x="81" y="312"/>
                    <a:pt x="81" y="312"/>
                  </a:cubicBezTo>
                  <a:lnTo>
                    <a:pt x="82" y="0"/>
                  </a:ln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0" name="Freeform 47"/>
            <p:cNvSpPr>
              <a:spLocks/>
            </p:cNvSpPr>
            <p:nvPr/>
          </p:nvSpPr>
          <p:spPr bwMode="auto">
            <a:xfrm>
              <a:off x="6412782" y="5398502"/>
              <a:ext cx="103061" cy="177091"/>
            </a:xfrm>
            <a:custGeom>
              <a:avLst/>
              <a:gdLst>
                <a:gd name="T0" fmla="*/ 149 w 149"/>
                <a:gd name="T1" fmla="*/ 96 h 256"/>
                <a:gd name="T2" fmla="*/ 47 w 149"/>
                <a:gd name="T3" fmla="*/ 256 h 256"/>
                <a:gd name="T4" fmla="*/ 21 w 149"/>
                <a:gd name="T5" fmla="*/ 198 h 256"/>
                <a:gd name="T6" fmla="*/ 67 w 149"/>
                <a:gd name="T7" fmla="*/ 0 h 256"/>
                <a:gd name="T8" fmla="*/ 149 w 149"/>
                <a:gd name="T9" fmla="*/ 96 h 256"/>
              </a:gdLst>
              <a:ahLst/>
              <a:cxnLst>
                <a:cxn ang="0">
                  <a:pos x="T0" y="T1"/>
                </a:cxn>
                <a:cxn ang="0">
                  <a:pos x="T2" y="T3"/>
                </a:cxn>
                <a:cxn ang="0">
                  <a:pos x="T4" y="T5"/>
                </a:cxn>
                <a:cxn ang="0">
                  <a:pos x="T6" y="T7"/>
                </a:cxn>
                <a:cxn ang="0">
                  <a:pos x="T8" y="T9"/>
                </a:cxn>
              </a:cxnLst>
              <a:rect l="0" t="0" r="r" b="b"/>
              <a:pathLst>
                <a:path w="149" h="256">
                  <a:moveTo>
                    <a:pt x="149" y="96"/>
                  </a:moveTo>
                  <a:cubicBezTo>
                    <a:pt x="47" y="256"/>
                    <a:pt x="47" y="256"/>
                    <a:pt x="47" y="256"/>
                  </a:cubicBezTo>
                  <a:cubicBezTo>
                    <a:pt x="37" y="236"/>
                    <a:pt x="27" y="215"/>
                    <a:pt x="21" y="198"/>
                  </a:cubicBezTo>
                  <a:cubicBezTo>
                    <a:pt x="0" y="131"/>
                    <a:pt x="67" y="0"/>
                    <a:pt x="67" y="0"/>
                  </a:cubicBezTo>
                  <a:lnTo>
                    <a:pt x="149" y="96"/>
                  </a:ln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1" name="Freeform 48"/>
            <p:cNvSpPr>
              <a:spLocks/>
            </p:cNvSpPr>
            <p:nvPr/>
          </p:nvSpPr>
          <p:spPr bwMode="auto">
            <a:xfrm>
              <a:off x="6367783" y="5096576"/>
              <a:ext cx="155317" cy="301926"/>
            </a:xfrm>
            <a:custGeom>
              <a:avLst/>
              <a:gdLst>
                <a:gd name="T0" fmla="*/ 49 w 225"/>
                <a:gd name="T1" fmla="*/ 0 h 437"/>
                <a:gd name="T2" fmla="*/ 225 w 225"/>
                <a:gd name="T3" fmla="*/ 203 h 437"/>
                <a:gd name="T4" fmla="*/ 17 w 225"/>
                <a:gd name="T5" fmla="*/ 391 h 437"/>
                <a:gd name="T6" fmla="*/ 0 w 225"/>
                <a:gd name="T7" fmla="*/ 437 h 437"/>
                <a:gd name="T8" fmla="*/ 48 w 225"/>
                <a:gd name="T9" fmla="*/ 312 h 437"/>
                <a:gd name="T10" fmla="*/ 49 w 225"/>
                <a:gd name="T11" fmla="*/ 0 h 437"/>
              </a:gdLst>
              <a:ahLst/>
              <a:cxnLst>
                <a:cxn ang="0">
                  <a:pos x="T0" y="T1"/>
                </a:cxn>
                <a:cxn ang="0">
                  <a:pos x="T2" y="T3"/>
                </a:cxn>
                <a:cxn ang="0">
                  <a:pos x="T4" y="T5"/>
                </a:cxn>
                <a:cxn ang="0">
                  <a:pos x="T6" y="T7"/>
                </a:cxn>
                <a:cxn ang="0">
                  <a:pos x="T8" y="T9"/>
                </a:cxn>
                <a:cxn ang="0">
                  <a:pos x="T10" y="T11"/>
                </a:cxn>
              </a:cxnLst>
              <a:rect l="0" t="0" r="r" b="b"/>
              <a:pathLst>
                <a:path w="225" h="437">
                  <a:moveTo>
                    <a:pt x="49" y="0"/>
                  </a:moveTo>
                  <a:cubicBezTo>
                    <a:pt x="225" y="203"/>
                    <a:pt x="225" y="203"/>
                    <a:pt x="225" y="203"/>
                  </a:cubicBezTo>
                  <a:cubicBezTo>
                    <a:pt x="115" y="258"/>
                    <a:pt x="55" y="293"/>
                    <a:pt x="17" y="391"/>
                  </a:cubicBezTo>
                  <a:cubicBezTo>
                    <a:pt x="11" y="407"/>
                    <a:pt x="5" y="423"/>
                    <a:pt x="0" y="437"/>
                  </a:cubicBezTo>
                  <a:cubicBezTo>
                    <a:pt x="19" y="349"/>
                    <a:pt x="48" y="312"/>
                    <a:pt x="48" y="312"/>
                  </a:cubicBezTo>
                  <a:lnTo>
                    <a:pt x="49" y="0"/>
                  </a:lnTo>
                  <a:close/>
                </a:path>
              </a:pathLst>
            </a:custGeom>
            <a:solidFill>
              <a:srgbClr val="EAA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2" name="Freeform 49"/>
            <p:cNvSpPr>
              <a:spLocks/>
            </p:cNvSpPr>
            <p:nvPr/>
          </p:nvSpPr>
          <p:spPr bwMode="auto">
            <a:xfrm>
              <a:off x="6025213" y="4619010"/>
              <a:ext cx="429664" cy="187252"/>
            </a:xfrm>
            <a:custGeom>
              <a:avLst/>
              <a:gdLst>
                <a:gd name="T0" fmla="*/ 0 w 620"/>
                <a:gd name="T1" fmla="*/ 135 h 269"/>
                <a:gd name="T2" fmla="*/ 134 w 620"/>
                <a:gd name="T3" fmla="*/ 269 h 269"/>
                <a:gd name="T4" fmla="*/ 486 w 620"/>
                <a:gd name="T5" fmla="*/ 269 h 269"/>
                <a:gd name="T6" fmla="*/ 620 w 620"/>
                <a:gd name="T7" fmla="*/ 135 h 269"/>
                <a:gd name="T8" fmla="*/ 620 w 620"/>
                <a:gd name="T9" fmla="*/ 135 h 269"/>
                <a:gd name="T10" fmla="*/ 486 w 620"/>
                <a:gd name="T11" fmla="*/ 0 h 269"/>
                <a:gd name="T12" fmla="*/ 134 w 620"/>
                <a:gd name="T13" fmla="*/ 0 h 269"/>
                <a:gd name="T14" fmla="*/ 0 w 620"/>
                <a:gd name="T15" fmla="*/ 135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0" h="269">
                  <a:moveTo>
                    <a:pt x="0" y="135"/>
                  </a:moveTo>
                  <a:cubicBezTo>
                    <a:pt x="0" y="209"/>
                    <a:pt x="60" y="269"/>
                    <a:pt x="134" y="269"/>
                  </a:cubicBezTo>
                  <a:cubicBezTo>
                    <a:pt x="486" y="269"/>
                    <a:pt x="486" y="269"/>
                    <a:pt x="486" y="269"/>
                  </a:cubicBezTo>
                  <a:cubicBezTo>
                    <a:pt x="560" y="269"/>
                    <a:pt x="620" y="209"/>
                    <a:pt x="620" y="135"/>
                  </a:cubicBezTo>
                  <a:cubicBezTo>
                    <a:pt x="620" y="135"/>
                    <a:pt x="620" y="135"/>
                    <a:pt x="620" y="135"/>
                  </a:cubicBezTo>
                  <a:cubicBezTo>
                    <a:pt x="620" y="61"/>
                    <a:pt x="560" y="0"/>
                    <a:pt x="486" y="0"/>
                  </a:cubicBezTo>
                  <a:cubicBezTo>
                    <a:pt x="134" y="0"/>
                    <a:pt x="134" y="0"/>
                    <a:pt x="134" y="0"/>
                  </a:cubicBezTo>
                  <a:cubicBezTo>
                    <a:pt x="60" y="0"/>
                    <a:pt x="0" y="61"/>
                    <a:pt x="0" y="1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3" name="Freeform 53"/>
            <p:cNvSpPr>
              <a:spLocks/>
            </p:cNvSpPr>
            <p:nvPr/>
          </p:nvSpPr>
          <p:spPr bwMode="auto">
            <a:xfrm>
              <a:off x="5781350" y="4642235"/>
              <a:ext cx="545790" cy="899972"/>
            </a:xfrm>
            <a:custGeom>
              <a:avLst/>
              <a:gdLst>
                <a:gd name="T0" fmla="*/ 33 w 788"/>
                <a:gd name="T1" fmla="*/ 1207 h 1300"/>
                <a:gd name="T2" fmla="*/ 339 w 788"/>
                <a:gd name="T3" fmla="*/ 881 h 1300"/>
                <a:gd name="T4" fmla="*/ 339 w 788"/>
                <a:gd name="T5" fmla="*/ 881 h 1300"/>
                <a:gd name="T6" fmla="*/ 499 w 788"/>
                <a:gd name="T7" fmla="*/ 1032 h 1300"/>
                <a:gd name="T8" fmla="*/ 754 w 788"/>
                <a:gd name="T9" fmla="*/ 263 h 1300"/>
                <a:gd name="T10" fmla="*/ 647 w 788"/>
                <a:gd name="T11" fmla="*/ 34 h 1300"/>
                <a:gd name="T12" fmla="*/ 647 w 788"/>
                <a:gd name="T13" fmla="*/ 34 h 1300"/>
                <a:gd name="T14" fmla="*/ 417 w 788"/>
                <a:gd name="T15" fmla="*/ 141 h 1300"/>
                <a:gd name="T16" fmla="*/ 33 w 788"/>
                <a:gd name="T17" fmla="*/ 120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1300">
                  <a:moveTo>
                    <a:pt x="33" y="1207"/>
                  </a:moveTo>
                  <a:cubicBezTo>
                    <a:pt x="0" y="1300"/>
                    <a:pt x="246" y="848"/>
                    <a:pt x="339" y="881"/>
                  </a:cubicBezTo>
                  <a:cubicBezTo>
                    <a:pt x="339" y="881"/>
                    <a:pt x="339" y="881"/>
                    <a:pt x="339" y="881"/>
                  </a:cubicBezTo>
                  <a:cubicBezTo>
                    <a:pt x="432" y="915"/>
                    <a:pt x="466" y="1125"/>
                    <a:pt x="499" y="1032"/>
                  </a:cubicBezTo>
                  <a:cubicBezTo>
                    <a:pt x="754" y="263"/>
                    <a:pt x="754" y="263"/>
                    <a:pt x="754" y="263"/>
                  </a:cubicBezTo>
                  <a:cubicBezTo>
                    <a:pt x="788" y="170"/>
                    <a:pt x="740" y="68"/>
                    <a:pt x="647" y="34"/>
                  </a:cubicBezTo>
                  <a:cubicBezTo>
                    <a:pt x="647" y="34"/>
                    <a:pt x="647" y="34"/>
                    <a:pt x="647" y="34"/>
                  </a:cubicBezTo>
                  <a:cubicBezTo>
                    <a:pt x="554" y="0"/>
                    <a:pt x="451" y="48"/>
                    <a:pt x="417" y="141"/>
                  </a:cubicBezTo>
                  <a:lnTo>
                    <a:pt x="33" y="1207"/>
                  </a:lnTo>
                  <a:close/>
                </a:path>
              </a:pathLst>
            </a:custGeom>
            <a:solidFill>
              <a:srgbClr val="F9BB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4" name="Freeform 54"/>
            <p:cNvSpPr>
              <a:spLocks/>
            </p:cNvSpPr>
            <p:nvPr/>
          </p:nvSpPr>
          <p:spPr bwMode="auto">
            <a:xfrm>
              <a:off x="6105050" y="4709007"/>
              <a:ext cx="164027" cy="152414"/>
            </a:xfrm>
            <a:custGeom>
              <a:avLst/>
              <a:gdLst>
                <a:gd name="T0" fmla="*/ 235 w 235"/>
                <a:gd name="T1" fmla="*/ 77 h 221"/>
                <a:gd name="T2" fmla="*/ 209 w 235"/>
                <a:gd name="T3" fmla="*/ 147 h 221"/>
                <a:gd name="T4" fmla="*/ 80 w 235"/>
                <a:gd name="T5" fmla="*/ 201 h 221"/>
                <a:gd name="T6" fmla="*/ 18 w 235"/>
                <a:gd name="T7" fmla="*/ 77 h 221"/>
                <a:gd name="T8" fmla="*/ 44 w 235"/>
                <a:gd name="T9" fmla="*/ 7 h 221"/>
                <a:gd name="T10" fmla="*/ 140 w 235"/>
                <a:gd name="T11" fmla="*/ 24 h 221"/>
                <a:gd name="T12" fmla="*/ 235 w 235"/>
                <a:gd name="T13" fmla="*/ 77 h 221"/>
              </a:gdLst>
              <a:ahLst/>
              <a:cxnLst>
                <a:cxn ang="0">
                  <a:pos x="T0" y="T1"/>
                </a:cxn>
                <a:cxn ang="0">
                  <a:pos x="T2" y="T3"/>
                </a:cxn>
                <a:cxn ang="0">
                  <a:pos x="T4" y="T5"/>
                </a:cxn>
                <a:cxn ang="0">
                  <a:pos x="T6" y="T7"/>
                </a:cxn>
                <a:cxn ang="0">
                  <a:pos x="T8" y="T9"/>
                </a:cxn>
                <a:cxn ang="0">
                  <a:pos x="T10" y="T11"/>
                </a:cxn>
                <a:cxn ang="0">
                  <a:pos x="T12" y="T13"/>
                </a:cxn>
              </a:cxnLst>
              <a:rect l="0" t="0" r="r" b="b"/>
              <a:pathLst>
                <a:path w="235" h="221">
                  <a:moveTo>
                    <a:pt x="235" y="77"/>
                  </a:moveTo>
                  <a:cubicBezTo>
                    <a:pt x="209" y="147"/>
                    <a:pt x="209" y="147"/>
                    <a:pt x="209" y="147"/>
                  </a:cubicBezTo>
                  <a:cubicBezTo>
                    <a:pt x="191" y="196"/>
                    <a:pt x="133" y="221"/>
                    <a:pt x="80" y="201"/>
                  </a:cubicBezTo>
                  <a:cubicBezTo>
                    <a:pt x="28" y="182"/>
                    <a:pt x="0" y="126"/>
                    <a:pt x="18" y="77"/>
                  </a:cubicBezTo>
                  <a:cubicBezTo>
                    <a:pt x="44" y="7"/>
                    <a:pt x="44" y="7"/>
                    <a:pt x="44" y="7"/>
                  </a:cubicBezTo>
                  <a:cubicBezTo>
                    <a:pt x="44" y="7"/>
                    <a:pt x="77" y="0"/>
                    <a:pt x="140" y="24"/>
                  </a:cubicBezTo>
                  <a:cubicBezTo>
                    <a:pt x="219" y="54"/>
                    <a:pt x="218" y="61"/>
                    <a:pt x="235" y="77"/>
                  </a:cubicBez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5" name="Freeform 55"/>
            <p:cNvSpPr>
              <a:spLocks/>
            </p:cNvSpPr>
            <p:nvPr/>
          </p:nvSpPr>
          <p:spPr bwMode="auto">
            <a:xfrm>
              <a:off x="6026665" y="4993515"/>
              <a:ext cx="149511" cy="66772"/>
            </a:xfrm>
            <a:custGeom>
              <a:avLst/>
              <a:gdLst>
                <a:gd name="T0" fmla="*/ 214 w 216"/>
                <a:gd name="T1" fmla="*/ 86 h 95"/>
                <a:gd name="T2" fmla="*/ 207 w 216"/>
                <a:gd name="T3" fmla="*/ 72 h 95"/>
                <a:gd name="T4" fmla="*/ 17 w 216"/>
                <a:gd name="T5" fmla="*/ 2 h 95"/>
                <a:gd name="T6" fmla="*/ 2 w 216"/>
                <a:gd name="T7" fmla="*/ 9 h 95"/>
                <a:gd name="T8" fmla="*/ 2 w 216"/>
                <a:gd name="T9" fmla="*/ 9 h 95"/>
                <a:gd name="T10" fmla="*/ 10 w 216"/>
                <a:gd name="T11" fmla="*/ 23 h 95"/>
                <a:gd name="T12" fmla="*/ 199 w 216"/>
                <a:gd name="T13" fmla="*/ 92 h 95"/>
                <a:gd name="T14" fmla="*/ 214 w 216"/>
                <a:gd name="T15" fmla="*/ 86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95">
                  <a:moveTo>
                    <a:pt x="214" y="86"/>
                  </a:moveTo>
                  <a:cubicBezTo>
                    <a:pt x="216" y="80"/>
                    <a:pt x="213" y="74"/>
                    <a:pt x="207" y="72"/>
                  </a:cubicBezTo>
                  <a:cubicBezTo>
                    <a:pt x="17" y="2"/>
                    <a:pt x="17" y="2"/>
                    <a:pt x="17" y="2"/>
                  </a:cubicBezTo>
                  <a:cubicBezTo>
                    <a:pt x="11" y="0"/>
                    <a:pt x="4" y="3"/>
                    <a:pt x="2" y="9"/>
                  </a:cubicBezTo>
                  <a:cubicBezTo>
                    <a:pt x="2" y="9"/>
                    <a:pt x="2" y="9"/>
                    <a:pt x="2" y="9"/>
                  </a:cubicBezTo>
                  <a:cubicBezTo>
                    <a:pt x="0" y="14"/>
                    <a:pt x="3" y="21"/>
                    <a:pt x="10" y="23"/>
                  </a:cubicBezTo>
                  <a:cubicBezTo>
                    <a:pt x="199" y="92"/>
                    <a:pt x="199" y="92"/>
                    <a:pt x="199" y="92"/>
                  </a:cubicBezTo>
                  <a:cubicBezTo>
                    <a:pt x="205" y="95"/>
                    <a:pt x="212" y="92"/>
                    <a:pt x="214" y="86"/>
                  </a:cubicBez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6" name="Freeform 56"/>
            <p:cNvSpPr>
              <a:spLocks/>
            </p:cNvSpPr>
            <p:nvPr/>
          </p:nvSpPr>
          <p:spPr bwMode="auto">
            <a:xfrm>
              <a:off x="6073115" y="4973193"/>
              <a:ext cx="81288" cy="37741"/>
            </a:xfrm>
            <a:custGeom>
              <a:avLst/>
              <a:gdLst>
                <a:gd name="T0" fmla="*/ 115 w 117"/>
                <a:gd name="T1" fmla="*/ 49 h 56"/>
                <a:gd name="T2" fmla="*/ 109 w 117"/>
                <a:gd name="T3" fmla="*/ 36 h 56"/>
                <a:gd name="T4" fmla="*/ 15 w 117"/>
                <a:gd name="T5" fmla="*/ 2 h 56"/>
                <a:gd name="T6" fmla="*/ 2 w 117"/>
                <a:gd name="T7" fmla="*/ 7 h 56"/>
                <a:gd name="T8" fmla="*/ 2 w 117"/>
                <a:gd name="T9" fmla="*/ 7 h 56"/>
                <a:gd name="T10" fmla="*/ 9 w 117"/>
                <a:gd name="T11" fmla="*/ 20 h 56"/>
                <a:gd name="T12" fmla="*/ 102 w 117"/>
                <a:gd name="T13" fmla="*/ 54 h 56"/>
                <a:gd name="T14" fmla="*/ 115 w 117"/>
                <a:gd name="T15" fmla="*/ 49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56">
                  <a:moveTo>
                    <a:pt x="115" y="49"/>
                  </a:moveTo>
                  <a:cubicBezTo>
                    <a:pt x="117" y="44"/>
                    <a:pt x="114" y="38"/>
                    <a:pt x="109" y="36"/>
                  </a:cubicBezTo>
                  <a:cubicBezTo>
                    <a:pt x="15" y="2"/>
                    <a:pt x="15" y="2"/>
                    <a:pt x="15" y="2"/>
                  </a:cubicBezTo>
                  <a:cubicBezTo>
                    <a:pt x="10" y="0"/>
                    <a:pt x="4" y="2"/>
                    <a:pt x="2" y="7"/>
                  </a:cubicBezTo>
                  <a:cubicBezTo>
                    <a:pt x="2" y="7"/>
                    <a:pt x="2" y="7"/>
                    <a:pt x="2" y="7"/>
                  </a:cubicBezTo>
                  <a:cubicBezTo>
                    <a:pt x="0" y="12"/>
                    <a:pt x="3" y="18"/>
                    <a:pt x="9" y="20"/>
                  </a:cubicBezTo>
                  <a:cubicBezTo>
                    <a:pt x="102" y="54"/>
                    <a:pt x="102" y="54"/>
                    <a:pt x="102" y="54"/>
                  </a:cubicBezTo>
                  <a:cubicBezTo>
                    <a:pt x="108" y="56"/>
                    <a:pt x="114" y="54"/>
                    <a:pt x="115" y="49"/>
                  </a:cubicBezTo>
                  <a:close/>
                </a:path>
              </a:pathLst>
            </a:custGeom>
            <a:solidFill>
              <a:srgbClr val="FFE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grpSp>
      <p:sp>
        <p:nvSpPr>
          <p:cNvPr id="47" name="Freeform 372"/>
          <p:cNvSpPr>
            <a:spLocks/>
          </p:cNvSpPr>
          <p:nvPr/>
        </p:nvSpPr>
        <p:spPr bwMode="auto">
          <a:xfrm>
            <a:off x="3917565" y="2356404"/>
            <a:ext cx="563432" cy="378859"/>
          </a:xfrm>
          <a:custGeom>
            <a:avLst/>
            <a:gdLst>
              <a:gd name="T0" fmla="*/ 156 w 174"/>
              <a:gd name="T1" fmla="*/ 71 h 117"/>
              <a:gd name="T2" fmla="*/ 174 w 174"/>
              <a:gd name="T3" fmla="*/ 0 h 117"/>
              <a:gd name="T4" fmla="*/ 103 w 174"/>
              <a:gd name="T5" fmla="*/ 18 h 117"/>
              <a:gd name="T6" fmla="*/ 121 w 174"/>
              <a:gd name="T7" fmla="*/ 35 h 117"/>
              <a:gd name="T8" fmla="*/ 90 w 174"/>
              <a:gd name="T9" fmla="*/ 66 h 117"/>
              <a:gd name="T10" fmla="*/ 62 w 174"/>
              <a:gd name="T11" fmla="*/ 37 h 117"/>
              <a:gd name="T12" fmla="*/ 0 w 174"/>
              <a:gd name="T13" fmla="*/ 99 h 117"/>
              <a:gd name="T14" fmla="*/ 19 w 174"/>
              <a:gd name="T15" fmla="*/ 117 h 117"/>
              <a:gd name="T16" fmla="*/ 19 w 174"/>
              <a:gd name="T17" fmla="*/ 117 h 117"/>
              <a:gd name="T18" fmla="*/ 62 w 174"/>
              <a:gd name="T19" fmla="*/ 74 h 117"/>
              <a:gd name="T20" fmla="*/ 90 w 174"/>
              <a:gd name="T21" fmla="*/ 103 h 117"/>
              <a:gd name="T22" fmla="*/ 140 w 174"/>
              <a:gd name="T23" fmla="*/ 55 h 117"/>
              <a:gd name="T24" fmla="*/ 156 w 174"/>
              <a:gd name="T25" fmla="*/ 7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17">
                <a:moveTo>
                  <a:pt x="156" y="71"/>
                </a:moveTo>
                <a:lnTo>
                  <a:pt x="174" y="0"/>
                </a:lnTo>
                <a:lnTo>
                  <a:pt x="103" y="18"/>
                </a:lnTo>
                <a:lnTo>
                  <a:pt x="121" y="35"/>
                </a:lnTo>
                <a:lnTo>
                  <a:pt x="90" y="66"/>
                </a:lnTo>
                <a:lnTo>
                  <a:pt x="62" y="37"/>
                </a:lnTo>
                <a:lnTo>
                  <a:pt x="0" y="99"/>
                </a:lnTo>
                <a:lnTo>
                  <a:pt x="19" y="117"/>
                </a:lnTo>
                <a:lnTo>
                  <a:pt x="19" y="117"/>
                </a:lnTo>
                <a:lnTo>
                  <a:pt x="62" y="74"/>
                </a:lnTo>
                <a:lnTo>
                  <a:pt x="90" y="103"/>
                </a:lnTo>
                <a:lnTo>
                  <a:pt x="140" y="55"/>
                </a:lnTo>
                <a:lnTo>
                  <a:pt x="15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8" name="Freeform 472"/>
          <p:cNvSpPr>
            <a:spLocks/>
          </p:cNvSpPr>
          <p:nvPr/>
        </p:nvSpPr>
        <p:spPr bwMode="auto">
          <a:xfrm>
            <a:off x="4113388" y="4842987"/>
            <a:ext cx="411058" cy="185477"/>
          </a:xfrm>
          <a:custGeom>
            <a:avLst/>
            <a:gdLst>
              <a:gd name="T0" fmla="*/ 263 w 271"/>
              <a:gd name="T1" fmla="*/ 34 h 122"/>
              <a:gd name="T2" fmla="*/ 213 w 271"/>
              <a:gd name="T3" fmla="*/ 6 h 122"/>
              <a:gd name="T4" fmla="*/ 191 w 271"/>
              <a:gd name="T5" fmla="*/ 1 h 122"/>
              <a:gd name="T6" fmla="*/ 183 w 271"/>
              <a:gd name="T7" fmla="*/ 19 h 122"/>
              <a:gd name="T8" fmla="*/ 205 w 271"/>
              <a:gd name="T9" fmla="*/ 27 h 122"/>
              <a:gd name="T10" fmla="*/ 224 w 271"/>
              <a:gd name="T11" fmla="*/ 41 h 122"/>
              <a:gd name="T12" fmla="*/ 228 w 271"/>
              <a:gd name="T13" fmla="*/ 51 h 122"/>
              <a:gd name="T14" fmla="*/ 219 w 271"/>
              <a:gd name="T15" fmla="*/ 60 h 122"/>
              <a:gd name="T16" fmla="*/ 162 w 271"/>
              <a:gd name="T17" fmla="*/ 78 h 122"/>
              <a:gd name="T18" fmla="*/ 98 w 271"/>
              <a:gd name="T19" fmla="*/ 76 h 122"/>
              <a:gd name="T20" fmla="*/ 68 w 271"/>
              <a:gd name="T21" fmla="*/ 68 h 122"/>
              <a:gd name="T22" fmla="*/ 45 w 271"/>
              <a:gd name="T23" fmla="*/ 53 h 122"/>
              <a:gd name="T24" fmla="*/ 42 w 271"/>
              <a:gd name="T25" fmla="*/ 47 h 122"/>
              <a:gd name="T26" fmla="*/ 43 w 271"/>
              <a:gd name="T27" fmla="*/ 43 h 122"/>
              <a:gd name="T28" fmla="*/ 52 w 271"/>
              <a:gd name="T29" fmla="*/ 34 h 122"/>
              <a:gd name="T30" fmla="*/ 87 w 271"/>
              <a:gd name="T31" fmla="*/ 19 h 122"/>
              <a:gd name="T32" fmla="*/ 79 w 271"/>
              <a:gd name="T33" fmla="*/ 0 h 122"/>
              <a:gd name="T34" fmla="*/ 21 w 271"/>
              <a:gd name="T35" fmla="*/ 20 h 122"/>
              <a:gd name="T36" fmla="*/ 2 w 271"/>
              <a:gd name="T37" fmla="*/ 40 h 122"/>
              <a:gd name="T38" fmla="*/ 0 w 271"/>
              <a:gd name="T39" fmla="*/ 52 h 122"/>
              <a:gd name="T40" fmla="*/ 3 w 271"/>
              <a:gd name="T41" fmla="*/ 68 h 122"/>
              <a:gd name="T42" fmla="*/ 40 w 271"/>
              <a:gd name="T43" fmla="*/ 104 h 122"/>
              <a:gd name="T44" fmla="*/ 149 w 271"/>
              <a:gd name="T45" fmla="*/ 121 h 122"/>
              <a:gd name="T46" fmla="*/ 246 w 271"/>
              <a:gd name="T47" fmla="*/ 96 h 122"/>
              <a:gd name="T48" fmla="*/ 268 w 271"/>
              <a:gd name="T49" fmla="*/ 65 h 122"/>
              <a:gd name="T50" fmla="*/ 270 w 271"/>
              <a:gd name="T51" fmla="*/ 54 h 122"/>
              <a:gd name="T52" fmla="*/ 263 w 271"/>
              <a:gd name="T53"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122">
                <a:moveTo>
                  <a:pt x="263" y="34"/>
                </a:moveTo>
                <a:cubicBezTo>
                  <a:pt x="251" y="19"/>
                  <a:pt x="231" y="11"/>
                  <a:pt x="213" y="6"/>
                </a:cubicBezTo>
                <a:cubicBezTo>
                  <a:pt x="206" y="4"/>
                  <a:pt x="198" y="2"/>
                  <a:pt x="191" y="1"/>
                </a:cubicBezTo>
                <a:cubicBezTo>
                  <a:pt x="188" y="7"/>
                  <a:pt x="185" y="13"/>
                  <a:pt x="183" y="19"/>
                </a:cubicBezTo>
                <a:cubicBezTo>
                  <a:pt x="190" y="21"/>
                  <a:pt x="198" y="23"/>
                  <a:pt x="205" y="27"/>
                </a:cubicBezTo>
                <a:cubicBezTo>
                  <a:pt x="212" y="30"/>
                  <a:pt x="219" y="35"/>
                  <a:pt x="224" y="41"/>
                </a:cubicBezTo>
                <a:cubicBezTo>
                  <a:pt x="226" y="43"/>
                  <a:pt x="230" y="48"/>
                  <a:pt x="228" y="51"/>
                </a:cubicBezTo>
                <a:cubicBezTo>
                  <a:pt x="226" y="55"/>
                  <a:pt x="222" y="58"/>
                  <a:pt x="219" y="60"/>
                </a:cubicBezTo>
                <a:cubicBezTo>
                  <a:pt x="203" y="72"/>
                  <a:pt x="181" y="76"/>
                  <a:pt x="162" y="78"/>
                </a:cubicBezTo>
                <a:cubicBezTo>
                  <a:pt x="141" y="81"/>
                  <a:pt x="119" y="80"/>
                  <a:pt x="98" y="76"/>
                </a:cubicBezTo>
                <a:cubicBezTo>
                  <a:pt x="88" y="75"/>
                  <a:pt x="77" y="72"/>
                  <a:pt x="68" y="68"/>
                </a:cubicBezTo>
                <a:cubicBezTo>
                  <a:pt x="59" y="65"/>
                  <a:pt x="50" y="60"/>
                  <a:pt x="45" y="53"/>
                </a:cubicBezTo>
                <a:cubicBezTo>
                  <a:pt x="43" y="51"/>
                  <a:pt x="41" y="49"/>
                  <a:pt x="42" y="47"/>
                </a:cubicBezTo>
                <a:cubicBezTo>
                  <a:pt x="42" y="45"/>
                  <a:pt x="42" y="44"/>
                  <a:pt x="43" y="43"/>
                </a:cubicBezTo>
                <a:cubicBezTo>
                  <a:pt x="45" y="39"/>
                  <a:pt x="48" y="36"/>
                  <a:pt x="52" y="34"/>
                </a:cubicBezTo>
                <a:cubicBezTo>
                  <a:pt x="62" y="26"/>
                  <a:pt x="74" y="21"/>
                  <a:pt x="87" y="19"/>
                </a:cubicBezTo>
                <a:cubicBezTo>
                  <a:pt x="84" y="13"/>
                  <a:pt x="82" y="7"/>
                  <a:pt x="79" y="0"/>
                </a:cubicBezTo>
                <a:cubicBezTo>
                  <a:pt x="59" y="4"/>
                  <a:pt x="39" y="9"/>
                  <a:pt x="21" y="20"/>
                </a:cubicBezTo>
                <a:cubicBezTo>
                  <a:pt x="14" y="25"/>
                  <a:pt x="6" y="31"/>
                  <a:pt x="2" y="40"/>
                </a:cubicBezTo>
                <a:cubicBezTo>
                  <a:pt x="0" y="44"/>
                  <a:pt x="0" y="48"/>
                  <a:pt x="0" y="52"/>
                </a:cubicBezTo>
                <a:cubicBezTo>
                  <a:pt x="1" y="58"/>
                  <a:pt x="1" y="63"/>
                  <a:pt x="3" y="68"/>
                </a:cubicBezTo>
                <a:cubicBezTo>
                  <a:pt x="8" y="84"/>
                  <a:pt x="26" y="97"/>
                  <a:pt x="40" y="104"/>
                </a:cubicBezTo>
                <a:cubicBezTo>
                  <a:pt x="74" y="118"/>
                  <a:pt x="113" y="122"/>
                  <a:pt x="149" y="121"/>
                </a:cubicBezTo>
                <a:cubicBezTo>
                  <a:pt x="182" y="119"/>
                  <a:pt x="218" y="114"/>
                  <a:pt x="246" y="96"/>
                </a:cubicBezTo>
                <a:cubicBezTo>
                  <a:pt x="256" y="90"/>
                  <a:pt x="266" y="77"/>
                  <a:pt x="268" y="65"/>
                </a:cubicBezTo>
                <a:cubicBezTo>
                  <a:pt x="269" y="61"/>
                  <a:pt x="269" y="58"/>
                  <a:pt x="270" y="54"/>
                </a:cubicBezTo>
                <a:cubicBezTo>
                  <a:pt x="271" y="47"/>
                  <a:pt x="268" y="40"/>
                  <a:pt x="263"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9" name="Freeform 473"/>
          <p:cNvSpPr>
            <a:spLocks/>
          </p:cNvSpPr>
          <p:nvPr/>
        </p:nvSpPr>
        <p:spPr bwMode="auto">
          <a:xfrm>
            <a:off x="4504394" y="4885595"/>
            <a:ext cx="15039" cy="20052"/>
          </a:xfrm>
          <a:custGeom>
            <a:avLst/>
            <a:gdLst>
              <a:gd name="T0" fmla="*/ 5 w 11"/>
              <a:gd name="T1" fmla="*/ 6 h 13"/>
              <a:gd name="T2" fmla="*/ 5 w 11"/>
              <a:gd name="T3" fmla="*/ 6 h 13"/>
            </a:gdLst>
            <a:ahLst/>
            <a:cxnLst>
              <a:cxn ang="0">
                <a:pos x="T0" y="T1"/>
              </a:cxn>
              <a:cxn ang="0">
                <a:pos x="T2" y="T3"/>
              </a:cxn>
            </a:cxnLst>
            <a:rect l="0" t="0" r="r" b="b"/>
            <a:pathLst>
              <a:path w="11" h="13">
                <a:moveTo>
                  <a:pt x="5" y="6"/>
                </a:moveTo>
                <a:cubicBezTo>
                  <a:pt x="11" y="13"/>
                  <a:pt x="0" y="0"/>
                  <a:pt x="5"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0" name="Freeform 474"/>
          <p:cNvSpPr>
            <a:spLocks noEditPoints="1"/>
          </p:cNvSpPr>
          <p:nvPr/>
        </p:nvSpPr>
        <p:spPr bwMode="auto">
          <a:xfrm>
            <a:off x="4221165" y="4589834"/>
            <a:ext cx="192998" cy="348396"/>
          </a:xfrm>
          <a:custGeom>
            <a:avLst/>
            <a:gdLst>
              <a:gd name="T0" fmla="*/ 64 w 128"/>
              <a:gd name="T1" fmla="*/ 231 h 231"/>
              <a:gd name="T2" fmla="*/ 128 w 128"/>
              <a:gd name="T3" fmla="*/ 63 h 231"/>
              <a:gd name="T4" fmla="*/ 65 w 128"/>
              <a:gd name="T5" fmla="*/ 0 h 231"/>
              <a:gd name="T6" fmla="*/ 64 w 128"/>
              <a:gd name="T7" fmla="*/ 0 h 231"/>
              <a:gd name="T8" fmla="*/ 64 w 128"/>
              <a:gd name="T9" fmla="*/ 0 h 231"/>
              <a:gd name="T10" fmla="*/ 64 w 128"/>
              <a:gd name="T11" fmla="*/ 0 h 231"/>
              <a:gd name="T12" fmla="*/ 63 w 128"/>
              <a:gd name="T13" fmla="*/ 0 h 231"/>
              <a:gd name="T14" fmla="*/ 0 w 128"/>
              <a:gd name="T15" fmla="*/ 63 h 231"/>
              <a:gd name="T16" fmla="*/ 64 w 128"/>
              <a:gd name="T17" fmla="*/ 231 h 231"/>
              <a:gd name="T18" fmla="*/ 64 w 128"/>
              <a:gd name="T19" fmla="*/ 29 h 231"/>
              <a:gd name="T20" fmla="*/ 93 w 128"/>
              <a:gd name="T21" fmla="*/ 58 h 231"/>
              <a:gd name="T22" fmla="*/ 64 w 128"/>
              <a:gd name="T23" fmla="*/ 86 h 231"/>
              <a:gd name="T24" fmla="*/ 35 w 128"/>
              <a:gd name="T25" fmla="*/ 58 h 231"/>
              <a:gd name="T26" fmla="*/ 64 w 128"/>
              <a:gd name="T27" fmla="*/ 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31">
                <a:moveTo>
                  <a:pt x="64" y="231"/>
                </a:moveTo>
                <a:cubicBezTo>
                  <a:pt x="64" y="231"/>
                  <a:pt x="128" y="97"/>
                  <a:pt x="128" y="63"/>
                </a:cubicBezTo>
                <a:cubicBezTo>
                  <a:pt x="128" y="29"/>
                  <a:pt x="100" y="0"/>
                  <a:pt x="65" y="0"/>
                </a:cubicBezTo>
                <a:cubicBezTo>
                  <a:pt x="65" y="0"/>
                  <a:pt x="65" y="0"/>
                  <a:pt x="64" y="0"/>
                </a:cubicBezTo>
                <a:cubicBezTo>
                  <a:pt x="64" y="0"/>
                  <a:pt x="64" y="0"/>
                  <a:pt x="64" y="0"/>
                </a:cubicBezTo>
                <a:cubicBezTo>
                  <a:pt x="64" y="0"/>
                  <a:pt x="64" y="0"/>
                  <a:pt x="64" y="0"/>
                </a:cubicBezTo>
                <a:cubicBezTo>
                  <a:pt x="64" y="0"/>
                  <a:pt x="63" y="0"/>
                  <a:pt x="63" y="0"/>
                </a:cubicBezTo>
                <a:cubicBezTo>
                  <a:pt x="28" y="0"/>
                  <a:pt x="0" y="29"/>
                  <a:pt x="0" y="63"/>
                </a:cubicBezTo>
                <a:cubicBezTo>
                  <a:pt x="0" y="98"/>
                  <a:pt x="64" y="231"/>
                  <a:pt x="64" y="231"/>
                </a:cubicBezTo>
                <a:close/>
                <a:moveTo>
                  <a:pt x="64" y="29"/>
                </a:moveTo>
                <a:cubicBezTo>
                  <a:pt x="80" y="29"/>
                  <a:pt x="93" y="42"/>
                  <a:pt x="93" y="58"/>
                </a:cubicBezTo>
                <a:cubicBezTo>
                  <a:pt x="93" y="74"/>
                  <a:pt x="80" y="86"/>
                  <a:pt x="64" y="86"/>
                </a:cubicBezTo>
                <a:cubicBezTo>
                  <a:pt x="48" y="86"/>
                  <a:pt x="35" y="74"/>
                  <a:pt x="35" y="58"/>
                </a:cubicBezTo>
                <a:cubicBezTo>
                  <a:pt x="35" y="42"/>
                  <a:pt x="48" y="29"/>
                  <a:pt x="64"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1" name="Oval 17"/>
          <p:cNvSpPr>
            <a:spLocks noChangeArrowheads="1"/>
          </p:cNvSpPr>
          <p:nvPr/>
        </p:nvSpPr>
        <p:spPr bwMode="auto">
          <a:xfrm>
            <a:off x="7377371" y="1986255"/>
            <a:ext cx="868037" cy="8680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2" name="Oval 18"/>
          <p:cNvSpPr>
            <a:spLocks noChangeArrowheads="1"/>
          </p:cNvSpPr>
          <p:nvPr/>
        </p:nvSpPr>
        <p:spPr bwMode="auto">
          <a:xfrm>
            <a:off x="7429627" y="2038511"/>
            <a:ext cx="762073" cy="76207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3" name="Freeform 32"/>
          <p:cNvSpPr>
            <a:spLocks/>
          </p:cNvSpPr>
          <p:nvPr/>
        </p:nvSpPr>
        <p:spPr bwMode="auto">
          <a:xfrm>
            <a:off x="7519624" y="2725103"/>
            <a:ext cx="33386" cy="40644"/>
          </a:xfrm>
          <a:custGeom>
            <a:avLst/>
            <a:gdLst>
              <a:gd name="T0" fmla="*/ 12 w 23"/>
              <a:gd name="T1" fmla="*/ 28 h 28"/>
              <a:gd name="T2" fmla="*/ 0 w 23"/>
              <a:gd name="T3" fmla="*/ 6 h 28"/>
              <a:gd name="T4" fmla="*/ 10 w 23"/>
              <a:gd name="T5" fmla="*/ 0 h 28"/>
              <a:gd name="T6" fmla="*/ 23 w 23"/>
              <a:gd name="T7" fmla="*/ 21 h 28"/>
              <a:gd name="T8" fmla="*/ 12 w 23"/>
              <a:gd name="T9" fmla="*/ 28 h 28"/>
            </a:gdLst>
            <a:ahLst/>
            <a:cxnLst>
              <a:cxn ang="0">
                <a:pos x="T0" y="T1"/>
              </a:cxn>
              <a:cxn ang="0">
                <a:pos x="T2" y="T3"/>
              </a:cxn>
              <a:cxn ang="0">
                <a:pos x="T4" y="T5"/>
              </a:cxn>
              <a:cxn ang="0">
                <a:pos x="T6" y="T7"/>
              </a:cxn>
              <a:cxn ang="0">
                <a:pos x="T8" y="T9"/>
              </a:cxn>
            </a:cxnLst>
            <a:rect l="0" t="0" r="r" b="b"/>
            <a:pathLst>
              <a:path w="23" h="28">
                <a:moveTo>
                  <a:pt x="12" y="28"/>
                </a:moveTo>
                <a:lnTo>
                  <a:pt x="0" y="6"/>
                </a:lnTo>
                <a:lnTo>
                  <a:pt x="10" y="0"/>
                </a:lnTo>
                <a:lnTo>
                  <a:pt x="23" y="21"/>
                </a:lnTo>
                <a:lnTo>
                  <a:pt x="1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4" name="Freeform 33"/>
          <p:cNvSpPr>
            <a:spLocks noEditPoints="1"/>
          </p:cNvSpPr>
          <p:nvPr/>
        </p:nvSpPr>
        <p:spPr bwMode="auto">
          <a:xfrm>
            <a:off x="6981092" y="2752683"/>
            <a:ext cx="526919" cy="333861"/>
          </a:xfrm>
          <a:custGeom>
            <a:avLst/>
            <a:gdLst>
              <a:gd name="T0" fmla="*/ 13 w 363"/>
              <a:gd name="T1" fmla="*/ 230 h 230"/>
              <a:gd name="T2" fmla="*/ 0 w 363"/>
              <a:gd name="T3" fmla="*/ 209 h 230"/>
              <a:gd name="T4" fmla="*/ 21 w 363"/>
              <a:gd name="T5" fmla="*/ 196 h 230"/>
              <a:gd name="T6" fmla="*/ 34 w 363"/>
              <a:gd name="T7" fmla="*/ 218 h 230"/>
              <a:gd name="T8" fmla="*/ 13 w 363"/>
              <a:gd name="T9" fmla="*/ 230 h 230"/>
              <a:gd name="T10" fmla="*/ 54 w 363"/>
              <a:gd name="T11" fmla="*/ 206 h 230"/>
              <a:gd name="T12" fmla="*/ 42 w 363"/>
              <a:gd name="T13" fmla="*/ 184 h 230"/>
              <a:gd name="T14" fmla="*/ 62 w 363"/>
              <a:gd name="T15" fmla="*/ 172 h 230"/>
              <a:gd name="T16" fmla="*/ 75 w 363"/>
              <a:gd name="T17" fmla="*/ 193 h 230"/>
              <a:gd name="T18" fmla="*/ 54 w 363"/>
              <a:gd name="T19" fmla="*/ 206 h 230"/>
              <a:gd name="T20" fmla="*/ 96 w 363"/>
              <a:gd name="T21" fmla="*/ 181 h 230"/>
              <a:gd name="T22" fmla="*/ 83 w 363"/>
              <a:gd name="T23" fmla="*/ 159 h 230"/>
              <a:gd name="T24" fmla="*/ 103 w 363"/>
              <a:gd name="T25" fmla="*/ 147 h 230"/>
              <a:gd name="T26" fmla="*/ 116 w 363"/>
              <a:gd name="T27" fmla="*/ 168 h 230"/>
              <a:gd name="T28" fmla="*/ 96 w 363"/>
              <a:gd name="T29" fmla="*/ 181 h 230"/>
              <a:gd name="T30" fmla="*/ 137 w 363"/>
              <a:gd name="T31" fmla="*/ 157 h 230"/>
              <a:gd name="T32" fmla="*/ 124 w 363"/>
              <a:gd name="T33" fmla="*/ 135 h 230"/>
              <a:gd name="T34" fmla="*/ 144 w 363"/>
              <a:gd name="T35" fmla="*/ 123 h 230"/>
              <a:gd name="T36" fmla="*/ 157 w 363"/>
              <a:gd name="T37" fmla="*/ 144 h 230"/>
              <a:gd name="T38" fmla="*/ 137 w 363"/>
              <a:gd name="T39" fmla="*/ 157 h 230"/>
              <a:gd name="T40" fmla="*/ 178 w 363"/>
              <a:gd name="T41" fmla="*/ 132 h 230"/>
              <a:gd name="T42" fmla="*/ 165 w 363"/>
              <a:gd name="T43" fmla="*/ 110 h 230"/>
              <a:gd name="T44" fmla="*/ 185 w 363"/>
              <a:gd name="T45" fmla="*/ 98 h 230"/>
              <a:gd name="T46" fmla="*/ 198 w 363"/>
              <a:gd name="T47" fmla="*/ 119 h 230"/>
              <a:gd name="T48" fmla="*/ 178 w 363"/>
              <a:gd name="T49" fmla="*/ 132 h 230"/>
              <a:gd name="T50" fmla="*/ 219 w 363"/>
              <a:gd name="T51" fmla="*/ 107 h 230"/>
              <a:gd name="T52" fmla="*/ 206 w 363"/>
              <a:gd name="T53" fmla="*/ 85 h 230"/>
              <a:gd name="T54" fmla="*/ 227 w 363"/>
              <a:gd name="T55" fmla="*/ 73 h 230"/>
              <a:gd name="T56" fmla="*/ 240 w 363"/>
              <a:gd name="T57" fmla="*/ 95 h 230"/>
              <a:gd name="T58" fmla="*/ 219 w 363"/>
              <a:gd name="T59" fmla="*/ 107 h 230"/>
              <a:gd name="T60" fmla="*/ 260 w 363"/>
              <a:gd name="T61" fmla="*/ 83 h 230"/>
              <a:gd name="T62" fmla="*/ 247 w 363"/>
              <a:gd name="T63" fmla="*/ 61 h 230"/>
              <a:gd name="T64" fmla="*/ 268 w 363"/>
              <a:gd name="T65" fmla="*/ 49 h 230"/>
              <a:gd name="T66" fmla="*/ 281 w 363"/>
              <a:gd name="T67" fmla="*/ 70 h 230"/>
              <a:gd name="T68" fmla="*/ 260 w 363"/>
              <a:gd name="T69" fmla="*/ 83 h 230"/>
              <a:gd name="T70" fmla="*/ 301 w 363"/>
              <a:gd name="T71" fmla="*/ 58 h 230"/>
              <a:gd name="T72" fmla="*/ 288 w 363"/>
              <a:gd name="T73" fmla="*/ 36 h 230"/>
              <a:gd name="T74" fmla="*/ 309 w 363"/>
              <a:gd name="T75" fmla="*/ 24 h 230"/>
              <a:gd name="T76" fmla="*/ 322 w 363"/>
              <a:gd name="T77" fmla="*/ 46 h 230"/>
              <a:gd name="T78" fmla="*/ 301 w 363"/>
              <a:gd name="T79" fmla="*/ 58 h 230"/>
              <a:gd name="T80" fmla="*/ 342 w 363"/>
              <a:gd name="T81" fmla="*/ 33 h 230"/>
              <a:gd name="T82" fmla="*/ 329 w 363"/>
              <a:gd name="T83" fmla="*/ 12 h 230"/>
              <a:gd name="T84" fmla="*/ 350 w 363"/>
              <a:gd name="T85" fmla="*/ 0 h 230"/>
              <a:gd name="T86" fmla="*/ 363 w 363"/>
              <a:gd name="T87" fmla="*/ 21 h 230"/>
              <a:gd name="T88" fmla="*/ 342 w 363"/>
              <a:gd name="T89" fmla="*/ 3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3" h="230">
                <a:moveTo>
                  <a:pt x="13" y="230"/>
                </a:moveTo>
                <a:lnTo>
                  <a:pt x="0" y="209"/>
                </a:lnTo>
                <a:lnTo>
                  <a:pt x="21" y="196"/>
                </a:lnTo>
                <a:lnTo>
                  <a:pt x="34" y="218"/>
                </a:lnTo>
                <a:lnTo>
                  <a:pt x="13" y="230"/>
                </a:lnTo>
                <a:close/>
                <a:moveTo>
                  <a:pt x="54" y="206"/>
                </a:moveTo>
                <a:lnTo>
                  <a:pt x="42" y="184"/>
                </a:lnTo>
                <a:lnTo>
                  <a:pt x="62" y="172"/>
                </a:lnTo>
                <a:lnTo>
                  <a:pt x="75" y="193"/>
                </a:lnTo>
                <a:lnTo>
                  <a:pt x="54" y="206"/>
                </a:lnTo>
                <a:close/>
                <a:moveTo>
                  <a:pt x="96" y="181"/>
                </a:moveTo>
                <a:lnTo>
                  <a:pt x="83" y="159"/>
                </a:lnTo>
                <a:lnTo>
                  <a:pt x="103" y="147"/>
                </a:lnTo>
                <a:lnTo>
                  <a:pt x="116" y="168"/>
                </a:lnTo>
                <a:lnTo>
                  <a:pt x="96" y="181"/>
                </a:lnTo>
                <a:close/>
                <a:moveTo>
                  <a:pt x="137" y="157"/>
                </a:moveTo>
                <a:lnTo>
                  <a:pt x="124" y="135"/>
                </a:lnTo>
                <a:lnTo>
                  <a:pt x="144" y="123"/>
                </a:lnTo>
                <a:lnTo>
                  <a:pt x="157" y="144"/>
                </a:lnTo>
                <a:lnTo>
                  <a:pt x="137" y="157"/>
                </a:lnTo>
                <a:close/>
                <a:moveTo>
                  <a:pt x="178" y="132"/>
                </a:moveTo>
                <a:lnTo>
                  <a:pt x="165" y="110"/>
                </a:lnTo>
                <a:lnTo>
                  <a:pt x="185" y="98"/>
                </a:lnTo>
                <a:lnTo>
                  <a:pt x="198" y="119"/>
                </a:lnTo>
                <a:lnTo>
                  <a:pt x="178" y="132"/>
                </a:lnTo>
                <a:close/>
                <a:moveTo>
                  <a:pt x="219" y="107"/>
                </a:moveTo>
                <a:lnTo>
                  <a:pt x="206" y="85"/>
                </a:lnTo>
                <a:lnTo>
                  <a:pt x="227" y="73"/>
                </a:lnTo>
                <a:lnTo>
                  <a:pt x="240" y="95"/>
                </a:lnTo>
                <a:lnTo>
                  <a:pt x="219" y="107"/>
                </a:lnTo>
                <a:close/>
                <a:moveTo>
                  <a:pt x="260" y="83"/>
                </a:moveTo>
                <a:lnTo>
                  <a:pt x="247" y="61"/>
                </a:lnTo>
                <a:lnTo>
                  <a:pt x="268" y="49"/>
                </a:lnTo>
                <a:lnTo>
                  <a:pt x="281" y="70"/>
                </a:lnTo>
                <a:lnTo>
                  <a:pt x="260" y="83"/>
                </a:lnTo>
                <a:close/>
                <a:moveTo>
                  <a:pt x="301" y="58"/>
                </a:moveTo>
                <a:lnTo>
                  <a:pt x="288" y="36"/>
                </a:lnTo>
                <a:lnTo>
                  <a:pt x="309" y="24"/>
                </a:lnTo>
                <a:lnTo>
                  <a:pt x="322" y="46"/>
                </a:lnTo>
                <a:lnTo>
                  <a:pt x="301" y="58"/>
                </a:lnTo>
                <a:close/>
                <a:moveTo>
                  <a:pt x="342" y="33"/>
                </a:moveTo>
                <a:lnTo>
                  <a:pt x="329" y="12"/>
                </a:lnTo>
                <a:lnTo>
                  <a:pt x="350" y="0"/>
                </a:lnTo>
                <a:lnTo>
                  <a:pt x="363" y="21"/>
                </a:lnTo>
                <a:lnTo>
                  <a:pt x="342" y="33"/>
                </a:lnTo>
                <a:close/>
              </a:path>
            </a:pathLst>
          </a:custGeom>
          <a:solidFill>
            <a:schemeClr val="tx1">
              <a:lumMod val="85000"/>
              <a:lumOff val="1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5" name="Freeform 34"/>
          <p:cNvSpPr>
            <a:spLocks/>
          </p:cNvSpPr>
          <p:nvPr/>
        </p:nvSpPr>
        <p:spPr bwMode="auto">
          <a:xfrm>
            <a:off x="6936094" y="3073479"/>
            <a:ext cx="34838" cy="40644"/>
          </a:xfrm>
          <a:custGeom>
            <a:avLst/>
            <a:gdLst>
              <a:gd name="T0" fmla="*/ 13 w 24"/>
              <a:gd name="T1" fmla="*/ 28 h 28"/>
              <a:gd name="T2" fmla="*/ 0 w 24"/>
              <a:gd name="T3" fmla="*/ 6 h 28"/>
              <a:gd name="T4" fmla="*/ 11 w 24"/>
              <a:gd name="T5" fmla="*/ 0 h 28"/>
              <a:gd name="T6" fmla="*/ 24 w 24"/>
              <a:gd name="T7" fmla="*/ 21 h 28"/>
              <a:gd name="T8" fmla="*/ 13 w 24"/>
              <a:gd name="T9" fmla="*/ 28 h 28"/>
            </a:gdLst>
            <a:ahLst/>
            <a:cxnLst>
              <a:cxn ang="0">
                <a:pos x="T0" y="T1"/>
              </a:cxn>
              <a:cxn ang="0">
                <a:pos x="T2" y="T3"/>
              </a:cxn>
              <a:cxn ang="0">
                <a:pos x="T4" y="T5"/>
              </a:cxn>
              <a:cxn ang="0">
                <a:pos x="T6" y="T7"/>
              </a:cxn>
              <a:cxn ang="0">
                <a:pos x="T8" y="T9"/>
              </a:cxn>
            </a:cxnLst>
            <a:rect l="0" t="0" r="r" b="b"/>
            <a:pathLst>
              <a:path w="24" h="28">
                <a:moveTo>
                  <a:pt x="13" y="28"/>
                </a:moveTo>
                <a:lnTo>
                  <a:pt x="0" y="6"/>
                </a:lnTo>
                <a:lnTo>
                  <a:pt x="11" y="0"/>
                </a:lnTo>
                <a:lnTo>
                  <a:pt x="24" y="21"/>
                </a:lnTo>
                <a:lnTo>
                  <a:pt x="13"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6" name="Freeform 493"/>
          <p:cNvSpPr>
            <a:spLocks/>
          </p:cNvSpPr>
          <p:nvPr/>
        </p:nvSpPr>
        <p:spPr bwMode="auto">
          <a:xfrm>
            <a:off x="7646709" y="2273136"/>
            <a:ext cx="329468" cy="292823"/>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7" name="Oval 8"/>
          <p:cNvSpPr>
            <a:spLocks noChangeArrowheads="1"/>
          </p:cNvSpPr>
          <p:nvPr/>
        </p:nvSpPr>
        <p:spPr bwMode="auto">
          <a:xfrm>
            <a:off x="6920126" y="4513434"/>
            <a:ext cx="1358668" cy="13572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8" name="Oval 9"/>
          <p:cNvSpPr>
            <a:spLocks noChangeArrowheads="1"/>
          </p:cNvSpPr>
          <p:nvPr/>
        </p:nvSpPr>
        <p:spPr bwMode="auto">
          <a:xfrm>
            <a:off x="6986898" y="4580206"/>
            <a:ext cx="1223672" cy="12236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59" name="Freeform 26"/>
          <p:cNvSpPr>
            <a:spLocks/>
          </p:cNvSpPr>
          <p:nvPr/>
        </p:nvSpPr>
        <p:spPr bwMode="auto">
          <a:xfrm>
            <a:off x="7206086" y="4622302"/>
            <a:ext cx="39192" cy="37741"/>
          </a:xfrm>
          <a:custGeom>
            <a:avLst/>
            <a:gdLst>
              <a:gd name="T0" fmla="*/ 8 w 27"/>
              <a:gd name="T1" fmla="*/ 26 h 26"/>
              <a:gd name="T2" fmla="*/ 0 w 27"/>
              <a:gd name="T3" fmla="*/ 17 h 26"/>
              <a:gd name="T4" fmla="*/ 18 w 27"/>
              <a:gd name="T5" fmla="*/ 0 h 26"/>
              <a:gd name="T6" fmla="*/ 27 w 27"/>
              <a:gd name="T7" fmla="*/ 9 h 26"/>
              <a:gd name="T8" fmla="*/ 8 w 27"/>
              <a:gd name="T9" fmla="*/ 26 h 26"/>
            </a:gdLst>
            <a:ahLst/>
            <a:cxnLst>
              <a:cxn ang="0">
                <a:pos x="T0" y="T1"/>
              </a:cxn>
              <a:cxn ang="0">
                <a:pos x="T2" y="T3"/>
              </a:cxn>
              <a:cxn ang="0">
                <a:pos x="T4" y="T5"/>
              </a:cxn>
              <a:cxn ang="0">
                <a:pos x="T6" y="T7"/>
              </a:cxn>
              <a:cxn ang="0">
                <a:pos x="T8" y="T9"/>
              </a:cxn>
            </a:cxnLst>
            <a:rect l="0" t="0" r="r" b="b"/>
            <a:pathLst>
              <a:path w="27" h="26">
                <a:moveTo>
                  <a:pt x="8" y="26"/>
                </a:moveTo>
                <a:lnTo>
                  <a:pt x="0" y="17"/>
                </a:lnTo>
                <a:lnTo>
                  <a:pt x="18" y="0"/>
                </a:lnTo>
                <a:lnTo>
                  <a:pt x="27" y="9"/>
                </a:lnTo>
                <a:lnTo>
                  <a:pt x="8"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60" name="Freeform 27"/>
          <p:cNvSpPr>
            <a:spLocks noEditPoints="1"/>
          </p:cNvSpPr>
          <p:nvPr/>
        </p:nvSpPr>
        <p:spPr bwMode="auto">
          <a:xfrm>
            <a:off x="6727068" y="4080867"/>
            <a:ext cx="481921" cy="538531"/>
          </a:xfrm>
          <a:custGeom>
            <a:avLst/>
            <a:gdLst>
              <a:gd name="T0" fmla="*/ 313 w 332"/>
              <a:gd name="T1" fmla="*/ 371 h 371"/>
              <a:gd name="T2" fmla="*/ 297 w 332"/>
              <a:gd name="T3" fmla="*/ 352 h 371"/>
              <a:gd name="T4" fmla="*/ 315 w 332"/>
              <a:gd name="T5" fmla="*/ 336 h 371"/>
              <a:gd name="T6" fmla="*/ 332 w 332"/>
              <a:gd name="T7" fmla="*/ 354 h 371"/>
              <a:gd name="T8" fmla="*/ 313 w 332"/>
              <a:gd name="T9" fmla="*/ 371 h 371"/>
              <a:gd name="T10" fmla="*/ 280 w 332"/>
              <a:gd name="T11" fmla="*/ 334 h 371"/>
              <a:gd name="T12" fmla="*/ 264 w 332"/>
              <a:gd name="T13" fmla="*/ 315 h 371"/>
              <a:gd name="T14" fmla="*/ 283 w 332"/>
              <a:gd name="T15" fmla="*/ 298 h 371"/>
              <a:gd name="T16" fmla="*/ 299 w 332"/>
              <a:gd name="T17" fmla="*/ 317 h 371"/>
              <a:gd name="T18" fmla="*/ 280 w 332"/>
              <a:gd name="T19" fmla="*/ 334 h 371"/>
              <a:gd name="T20" fmla="*/ 247 w 332"/>
              <a:gd name="T21" fmla="*/ 297 h 371"/>
              <a:gd name="T22" fmla="*/ 231 w 332"/>
              <a:gd name="T23" fmla="*/ 278 h 371"/>
              <a:gd name="T24" fmla="*/ 250 w 332"/>
              <a:gd name="T25" fmla="*/ 261 h 371"/>
              <a:gd name="T26" fmla="*/ 266 w 332"/>
              <a:gd name="T27" fmla="*/ 280 h 371"/>
              <a:gd name="T28" fmla="*/ 247 w 332"/>
              <a:gd name="T29" fmla="*/ 297 h 371"/>
              <a:gd name="T30" fmla="*/ 214 w 332"/>
              <a:gd name="T31" fmla="*/ 259 h 371"/>
              <a:gd name="T32" fmla="*/ 198 w 332"/>
              <a:gd name="T33" fmla="*/ 241 h 371"/>
              <a:gd name="T34" fmla="*/ 217 w 332"/>
              <a:gd name="T35" fmla="*/ 224 h 371"/>
              <a:gd name="T36" fmla="*/ 233 w 332"/>
              <a:gd name="T37" fmla="*/ 243 h 371"/>
              <a:gd name="T38" fmla="*/ 214 w 332"/>
              <a:gd name="T39" fmla="*/ 259 h 371"/>
              <a:gd name="T40" fmla="*/ 181 w 332"/>
              <a:gd name="T41" fmla="*/ 222 h 371"/>
              <a:gd name="T42" fmla="*/ 165 w 332"/>
              <a:gd name="T43" fmla="*/ 203 h 371"/>
              <a:gd name="T44" fmla="*/ 184 w 332"/>
              <a:gd name="T45" fmla="*/ 187 h 371"/>
              <a:gd name="T46" fmla="*/ 200 w 332"/>
              <a:gd name="T47" fmla="*/ 205 h 371"/>
              <a:gd name="T48" fmla="*/ 181 w 332"/>
              <a:gd name="T49" fmla="*/ 222 h 371"/>
              <a:gd name="T50" fmla="*/ 148 w 332"/>
              <a:gd name="T51" fmla="*/ 184 h 371"/>
              <a:gd name="T52" fmla="*/ 132 w 332"/>
              <a:gd name="T53" fmla="*/ 166 h 371"/>
              <a:gd name="T54" fmla="*/ 151 w 332"/>
              <a:gd name="T55" fmla="*/ 149 h 371"/>
              <a:gd name="T56" fmla="*/ 167 w 332"/>
              <a:gd name="T57" fmla="*/ 168 h 371"/>
              <a:gd name="T58" fmla="*/ 148 w 332"/>
              <a:gd name="T59" fmla="*/ 184 h 371"/>
              <a:gd name="T60" fmla="*/ 116 w 332"/>
              <a:gd name="T61" fmla="*/ 147 h 371"/>
              <a:gd name="T62" fmla="*/ 99 w 332"/>
              <a:gd name="T63" fmla="*/ 129 h 371"/>
              <a:gd name="T64" fmla="*/ 118 w 332"/>
              <a:gd name="T65" fmla="*/ 112 h 371"/>
              <a:gd name="T66" fmla="*/ 134 w 332"/>
              <a:gd name="T67" fmla="*/ 131 h 371"/>
              <a:gd name="T68" fmla="*/ 116 w 332"/>
              <a:gd name="T69" fmla="*/ 147 h 371"/>
              <a:gd name="T70" fmla="*/ 83 w 332"/>
              <a:gd name="T71" fmla="*/ 110 h 371"/>
              <a:gd name="T72" fmla="*/ 66 w 332"/>
              <a:gd name="T73" fmla="*/ 91 h 371"/>
              <a:gd name="T74" fmla="*/ 85 w 332"/>
              <a:gd name="T75" fmla="*/ 75 h 371"/>
              <a:gd name="T76" fmla="*/ 101 w 332"/>
              <a:gd name="T77" fmla="*/ 93 h 371"/>
              <a:gd name="T78" fmla="*/ 83 w 332"/>
              <a:gd name="T79" fmla="*/ 110 h 371"/>
              <a:gd name="T80" fmla="*/ 50 w 332"/>
              <a:gd name="T81" fmla="*/ 73 h 371"/>
              <a:gd name="T82" fmla="*/ 33 w 332"/>
              <a:gd name="T83" fmla="*/ 54 h 371"/>
              <a:gd name="T84" fmla="*/ 52 w 332"/>
              <a:gd name="T85" fmla="*/ 37 h 371"/>
              <a:gd name="T86" fmla="*/ 68 w 332"/>
              <a:gd name="T87" fmla="*/ 56 h 371"/>
              <a:gd name="T88" fmla="*/ 50 w 332"/>
              <a:gd name="T89" fmla="*/ 73 h 371"/>
              <a:gd name="T90" fmla="*/ 17 w 332"/>
              <a:gd name="T91" fmla="*/ 36 h 371"/>
              <a:gd name="T92" fmla="*/ 0 w 332"/>
              <a:gd name="T93" fmla="*/ 17 h 371"/>
              <a:gd name="T94" fmla="*/ 19 w 332"/>
              <a:gd name="T95" fmla="*/ 0 h 371"/>
              <a:gd name="T96" fmla="*/ 35 w 332"/>
              <a:gd name="T97" fmla="*/ 19 h 371"/>
              <a:gd name="T98" fmla="*/ 17 w 332"/>
              <a:gd name="T99" fmla="*/ 3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2" h="371">
                <a:moveTo>
                  <a:pt x="313" y="371"/>
                </a:moveTo>
                <a:lnTo>
                  <a:pt x="297" y="352"/>
                </a:lnTo>
                <a:lnTo>
                  <a:pt x="315" y="336"/>
                </a:lnTo>
                <a:lnTo>
                  <a:pt x="332" y="354"/>
                </a:lnTo>
                <a:lnTo>
                  <a:pt x="313" y="371"/>
                </a:lnTo>
                <a:close/>
                <a:moveTo>
                  <a:pt x="280" y="334"/>
                </a:moveTo>
                <a:lnTo>
                  <a:pt x="264" y="315"/>
                </a:lnTo>
                <a:lnTo>
                  <a:pt x="283" y="298"/>
                </a:lnTo>
                <a:lnTo>
                  <a:pt x="299" y="317"/>
                </a:lnTo>
                <a:lnTo>
                  <a:pt x="280" y="334"/>
                </a:lnTo>
                <a:close/>
                <a:moveTo>
                  <a:pt x="247" y="297"/>
                </a:moveTo>
                <a:lnTo>
                  <a:pt x="231" y="278"/>
                </a:lnTo>
                <a:lnTo>
                  <a:pt x="250" y="261"/>
                </a:lnTo>
                <a:lnTo>
                  <a:pt x="266" y="280"/>
                </a:lnTo>
                <a:lnTo>
                  <a:pt x="247" y="297"/>
                </a:lnTo>
                <a:close/>
                <a:moveTo>
                  <a:pt x="214" y="259"/>
                </a:moveTo>
                <a:lnTo>
                  <a:pt x="198" y="241"/>
                </a:lnTo>
                <a:lnTo>
                  <a:pt x="217" y="224"/>
                </a:lnTo>
                <a:lnTo>
                  <a:pt x="233" y="243"/>
                </a:lnTo>
                <a:lnTo>
                  <a:pt x="214" y="259"/>
                </a:lnTo>
                <a:close/>
                <a:moveTo>
                  <a:pt x="181" y="222"/>
                </a:moveTo>
                <a:lnTo>
                  <a:pt x="165" y="203"/>
                </a:lnTo>
                <a:lnTo>
                  <a:pt x="184" y="187"/>
                </a:lnTo>
                <a:lnTo>
                  <a:pt x="200" y="205"/>
                </a:lnTo>
                <a:lnTo>
                  <a:pt x="181" y="222"/>
                </a:lnTo>
                <a:close/>
                <a:moveTo>
                  <a:pt x="148" y="184"/>
                </a:moveTo>
                <a:lnTo>
                  <a:pt x="132" y="166"/>
                </a:lnTo>
                <a:lnTo>
                  <a:pt x="151" y="149"/>
                </a:lnTo>
                <a:lnTo>
                  <a:pt x="167" y="168"/>
                </a:lnTo>
                <a:lnTo>
                  <a:pt x="148" y="184"/>
                </a:lnTo>
                <a:close/>
                <a:moveTo>
                  <a:pt x="116" y="147"/>
                </a:moveTo>
                <a:lnTo>
                  <a:pt x="99" y="129"/>
                </a:lnTo>
                <a:lnTo>
                  <a:pt x="118" y="112"/>
                </a:lnTo>
                <a:lnTo>
                  <a:pt x="134" y="131"/>
                </a:lnTo>
                <a:lnTo>
                  <a:pt x="116" y="147"/>
                </a:lnTo>
                <a:close/>
                <a:moveTo>
                  <a:pt x="83" y="110"/>
                </a:moveTo>
                <a:lnTo>
                  <a:pt x="66" y="91"/>
                </a:lnTo>
                <a:lnTo>
                  <a:pt x="85" y="75"/>
                </a:lnTo>
                <a:lnTo>
                  <a:pt x="101" y="93"/>
                </a:lnTo>
                <a:lnTo>
                  <a:pt x="83" y="110"/>
                </a:lnTo>
                <a:close/>
                <a:moveTo>
                  <a:pt x="50" y="73"/>
                </a:moveTo>
                <a:lnTo>
                  <a:pt x="33" y="54"/>
                </a:lnTo>
                <a:lnTo>
                  <a:pt x="52" y="37"/>
                </a:lnTo>
                <a:lnTo>
                  <a:pt x="68" y="56"/>
                </a:lnTo>
                <a:lnTo>
                  <a:pt x="50" y="73"/>
                </a:lnTo>
                <a:close/>
                <a:moveTo>
                  <a:pt x="17" y="36"/>
                </a:moveTo>
                <a:lnTo>
                  <a:pt x="0" y="17"/>
                </a:lnTo>
                <a:lnTo>
                  <a:pt x="19" y="0"/>
                </a:lnTo>
                <a:lnTo>
                  <a:pt x="35" y="19"/>
                </a:lnTo>
                <a:lnTo>
                  <a:pt x="17" y="36"/>
                </a:lnTo>
                <a:close/>
              </a:path>
            </a:pathLst>
          </a:custGeom>
          <a:solidFill>
            <a:schemeClr val="tx1">
              <a:lumMod val="85000"/>
              <a:lumOff val="1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61" name="Freeform 278"/>
          <p:cNvSpPr>
            <a:spLocks/>
          </p:cNvSpPr>
          <p:nvPr/>
        </p:nvSpPr>
        <p:spPr bwMode="auto">
          <a:xfrm>
            <a:off x="7379220" y="4905648"/>
            <a:ext cx="534978" cy="550620"/>
          </a:xfrm>
          <a:custGeom>
            <a:avLst/>
            <a:gdLst>
              <a:gd name="T0" fmla="*/ 102 w 283"/>
              <a:gd name="T1" fmla="*/ 233 h 292"/>
              <a:gd name="T2" fmla="*/ 102 w 283"/>
              <a:gd name="T3" fmla="*/ 8 h 292"/>
              <a:gd name="T4" fmla="*/ 94 w 283"/>
              <a:gd name="T5" fmla="*/ 0 h 292"/>
              <a:gd name="T6" fmla="*/ 86 w 283"/>
              <a:gd name="T7" fmla="*/ 8 h 292"/>
              <a:gd name="T8" fmla="*/ 86 w 283"/>
              <a:gd name="T9" fmla="*/ 233 h 292"/>
              <a:gd name="T10" fmla="*/ 0 w 283"/>
              <a:gd name="T11" fmla="*/ 233 h 292"/>
              <a:gd name="T12" fmla="*/ 141 w 283"/>
              <a:gd name="T13" fmla="*/ 288 h 292"/>
              <a:gd name="T14" fmla="*/ 283 w 283"/>
              <a:gd name="T15" fmla="*/ 233 h 292"/>
              <a:gd name="T16" fmla="*/ 102 w 283"/>
              <a:gd name="T17" fmla="*/ 23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92">
                <a:moveTo>
                  <a:pt x="102" y="233"/>
                </a:moveTo>
                <a:cubicBezTo>
                  <a:pt x="102" y="8"/>
                  <a:pt x="102" y="8"/>
                  <a:pt x="102" y="8"/>
                </a:cubicBezTo>
                <a:cubicBezTo>
                  <a:pt x="102" y="4"/>
                  <a:pt x="98" y="0"/>
                  <a:pt x="94" y="0"/>
                </a:cubicBezTo>
                <a:cubicBezTo>
                  <a:pt x="89" y="0"/>
                  <a:pt x="86" y="4"/>
                  <a:pt x="86" y="8"/>
                </a:cubicBezTo>
                <a:cubicBezTo>
                  <a:pt x="86" y="233"/>
                  <a:pt x="86" y="233"/>
                  <a:pt x="86" y="233"/>
                </a:cubicBezTo>
                <a:cubicBezTo>
                  <a:pt x="0" y="233"/>
                  <a:pt x="0" y="233"/>
                  <a:pt x="0" y="233"/>
                </a:cubicBezTo>
                <a:cubicBezTo>
                  <a:pt x="0" y="292"/>
                  <a:pt x="0" y="288"/>
                  <a:pt x="141" y="288"/>
                </a:cubicBezTo>
                <a:cubicBezTo>
                  <a:pt x="219" y="288"/>
                  <a:pt x="283" y="268"/>
                  <a:pt x="283" y="233"/>
                </a:cubicBezTo>
                <a:lnTo>
                  <a:pt x="102" y="2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62" name="Freeform 279"/>
          <p:cNvSpPr>
            <a:spLocks/>
          </p:cNvSpPr>
          <p:nvPr/>
        </p:nvSpPr>
        <p:spPr bwMode="auto">
          <a:xfrm>
            <a:off x="7623245" y="4961961"/>
            <a:ext cx="240897" cy="322237"/>
          </a:xfrm>
          <a:custGeom>
            <a:avLst/>
            <a:gdLst>
              <a:gd name="T0" fmla="*/ 0 w 128"/>
              <a:gd name="T1" fmla="*/ 0 h 172"/>
              <a:gd name="T2" fmla="*/ 0 w 128"/>
              <a:gd name="T3" fmla="*/ 172 h 172"/>
              <a:gd name="T4" fmla="*/ 128 w 128"/>
              <a:gd name="T5" fmla="*/ 172 h 172"/>
              <a:gd name="T6" fmla="*/ 0 w 128"/>
              <a:gd name="T7" fmla="*/ 0 h 172"/>
            </a:gdLst>
            <a:ahLst/>
            <a:cxnLst>
              <a:cxn ang="0">
                <a:pos x="T0" y="T1"/>
              </a:cxn>
              <a:cxn ang="0">
                <a:pos x="T2" y="T3"/>
              </a:cxn>
              <a:cxn ang="0">
                <a:pos x="T4" y="T5"/>
              </a:cxn>
              <a:cxn ang="0">
                <a:pos x="T6" y="T7"/>
              </a:cxn>
            </a:cxnLst>
            <a:rect l="0" t="0" r="r" b="b"/>
            <a:pathLst>
              <a:path w="128" h="172">
                <a:moveTo>
                  <a:pt x="0" y="0"/>
                </a:moveTo>
                <a:cubicBezTo>
                  <a:pt x="0" y="172"/>
                  <a:pt x="0" y="172"/>
                  <a:pt x="0" y="172"/>
                </a:cubicBezTo>
                <a:cubicBezTo>
                  <a:pt x="128" y="172"/>
                  <a:pt x="128" y="172"/>
                  <a:pt x="128" y="172"/>
                </a:cubicBezTo>
                <a:cubicBezTo>
                  <a:pt x="128" y="11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63" name="Freeform 280"/>
          <p:cNvSpPr>
            <a:spLocks/>
          </p:cNvSpPr>
          <p:nvPr/>
        </p:nvSpPr>
        <p:spPr bwMode="auto">
          <a:xfrm>
            <a:off x="7397991" y="4958834"/>
            <a:ext cx="90728" cy="325366"/>
          </a:xfrm>
          <a:custGeom>
            <a:avLst/>
            <a:gdLst>
              <a:gd name="T0" fmla="*/ 49 w 49"/>
              <a:gd name="T1" fmla="*/ 0 h 173"/>
              <a:gd name="T2" fmla="*/ 0 w 49"/>
              <a:gd name="T3" fmla="*/ 173 h 173"/>
              <a:gd name="T4" fmla="*/ 49 w 49"/>
              <a:gd name="T5" fmla="*/ 173 h 173"/>
              <a:gd name="T6" fmla="*/ 49 w 49"/>
              <a:gd name="T7" fmla="*/ 0 h 173"/>
            </a:gdLst>
            <a:ahLst/>
            <a:cxnLst>
              <a:cxn ang="0">
                <a:pos x="T0" y="T1"/>
              </a:cxn>
              <a:cxn ang="0">
                <a:pos x="T2" y="T3"/>
              </a:cxn>
              <a:cxn ang="0">
                <a:pos x="T4" y="T5"/>
              </a:cxn>
              <a:cxn ang="0">
                <a:pos x="T6" y="T7"/>
              </a:cxn>
            </a:cxnLst>
            <a:rect l="0" t="0" r="r" b="b"/>
            <a:pathLst>
              <a:path w="49" h="173">
                <a:moveTo>
                  <a:pt x="49" y="0"/>
                </a:moveTo>
                <a:cubicBezTo>
                  <a:pt x="49" y="0"/>
                  <a:pt x="0" y="122"/>
                  <a:pt x="0" y="173"/>
                </a:cubicBezTo>
                <a:cubicBezTo>
                  <a:pt x="49" y="173"/>
                  <a:pt x="49" y="173"/>
                  <a:pt x="49" y="173"/>
                </a:cubicBez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64" name="文本框 65"/>
          <p:cNvSpPr txBox="1"/>
          <p:nvPr/>
        </p:nvSpPr>
        <p:spPr>
          <a:xfrm>
            <a:off x="372244" y="1725438"/>
            <a:ext cx="3436203"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设计</a:t>
            </a:r>
            <a:r>
              <a:rPr lang="en-US" altLang="zh-CN" sz="2400" b="1" dirty="0">
                <a:solidFill>
                  <a:schemeClr val="accent1"/>
                </a:solidFill>
                <a:latin typeface="微软雅黑" panose="020B0503020204020204" pitchFamily="34" charset="-122"/>
                <a:ea typeface="微软雅黑" panose="020B0503020204020204" pitchFamily="34" charset="-122"/>
              </a:rPr>
              <a:t>/</a:t>
            </a:r>
            <a:r>
              <a:rPr lang="zh-CN" altLang="en-US" sz="2400" b="1" dirty="0">
                <a:solidFill>
                  <a:schemeClr val="accent1"/>
                </a:solidFill>
                <a:latin typeface="微软雅黑" panose="020B0503020204020204" pitchFamily="34" charset="-122"/>
                <a:ea typeface="微软雅黑" panose="020B0503020204020204" pitchFamily="34" charset="-122"/>
              </a:rPr>
              <a:t>复现深度学习模型</a:t>
            </a:r>
          </a:p>
        </p:txBody>
      </p:sp>
      <p:sp>
        <p:nvSpPr>
          <p:cNvPr id="65" name="矩形 64"/>
          <p:cNvSpPr/>
          <p:nvPr/>
        </p:nvSpPr>
        <p:spPr>
          <a:xfrm>
            <a:off x="428141" y="2223719"/>
            <a:ext cx="2980908" cy="923330"/>
          </a:xfrm>
          <a:prstGeom prst="rect">
            <a:avLst/>
          </a:prstGeom>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卷积神经网络（</a:t>
            </a:r>
            <a:r>
              <a:rPr lang="en-US" altLang="zh-CN" dirty="0">
                <a:solidFill>
                  <a:prstClr val="black"/>
                </a:solidFill>
                <a:latin typeface="微软雅黑" panose="020B0503020204020204" pitchFamily="34" charset="-122"/>
                <a:ea typeface="微软雅黑" panose="020B0503020204020204" pitchFamily="34" charset="-122"/>
              </a:rPr>
              <a:t>CNN</a:t>
            </a:r>
            <a:r>
              <a:rPr lang="zh-CN" altLang="en-US" dirty="0">
                <a:solidFill>
                  <a:prstClr val="black"/>
                </a:solidFill>
                <a:latin typeface="微软雅黑" panose="020B0503020204020204" pitchFamily="34" charset="-122"/>
                <a:ea typeface="微软雅黑" panose="020B0503020204020204" pitchFamily="34" charset="-122"/>
              </a:rPr>
              <a:t>）、循环神经网络（</a:t>
            </a:r>
            <a:r>
              <a:rPr lang="en-US" altLang="zh-CN" dirty="0">
                <a:solidFill>
                  <a:prstClr val="black"/>
                </a:solidFill>
                <a:latin typeface="微软雅黑" panose="020B0503020204020204" pitchFamily="34" charset="-122"/>
                <a:ea typeface="微软雅黑" panose="020B0503020204020204" pitchFamily="34" charset="-122"/>
              </a:rPr>
              <a:t>RNN</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Transformer</a:t>
            </a:r>
            <a:r>
              <a:rPr lang="zh-CN" altLang="en-US" dirty="0">
                <a:solidFill>
                  <a:prstClr val="black"/>
                </a:solidFill>
                <a:latin typeface="微软雅黑" panose="020B0503020204020204" pitchFamily="34" charset="-122"/>
                <a:ea typeface="微软雅黑" panose="020B0503020204020204" pitchFamily="34" charset="-122"/>
              </a:rPr>
              <a:t>等</a:t>
            </a:r>
          </a:p>
        </p:txBody>
      </p:sp>
      <p:sp>
        <p:nvSpPr>
          <p:cNvPr id="66" name="文本框 68"/>
          <p:cNvSpPr txBox="1"/>
          <p:nvPr/>
        </p:nvSpPr>
        <p:spPr>
          <a:xfrm>
            <a:off x="784962" y="4137805"/>
            <a:ext cx="202207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模型部署</a:t>
            </a:r>
          </a:p>
        </p:txBody>
      </p:sp>
      <p:sp>
        <p:nvSpPr>
          <p:cNvPr id="67" name="矩形 66"/>
          <p:cNvSpPr/>
          <p:nvPr/>
        </p:nvSpPr>
        <p:spPr>
          <a:xfrm>
            <a:off x="784962" y="4587840"/>
            <a:ext cx="2239157" cy="646331"/>
          </a:xfrm>
          <a:prstGeom prst="rect">
            <a:avLst/>
          </a:prstGeom>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将深度学习部署到</a:t>
            </a:r>
            <a:r>
              <a:rPr lang="en-US" altLang="zh-CN" dirty="0">
                <a:solidFill>
                  <a:prstClr val="black"/>
                </a:solidFill>
                <a:latin typeface="微软雅黑" panose="020B0503020204020204" pitchFamily="34" charset="-122"/>
                <a:ea typeface="微软雅黑" panose="020B0503020204020204" pitchFamily="34" charset="-122"/>
              </a:rPr>
              <a:t>Jetson</a:t>
            </a:r>
            <a:r>
              <a:rPr lang="zh-CN" altLang="en-US" dirty="0">
                <a:solidFill>
                  <a:prstClr val="black"/>
                </a:solidFill>
                <a:latin typeface="微软雅黑" panose="020B0503020204020204" pitchFamily="34" charset="-122"/>
                <a:ea typeface="微软雅黑" panose="020B0503020204020204" pitchFamily="34" charset="-122"/>
              </a:rPr>
              <a:t>上</a:t>
            </a:r>
          </a:p>
        </p:txBody>
      </p:sp>
      <p:sp>
        <p:nvSpPr>
          <p:cNvPr id="68" name="文本框 71"/>
          <p:cNvSpPr txBox="1"/>
          <p:nvPr/>
        </p:nvSpPr>
        <p:spPr>
          <a:xfrm>
            <a:off x="8776680" y="1909290"/>
            <a:ext cx="202207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优化模型性能</a:t>
            </a:r>
          </a:p>
        </p:txBody>
      </p:sp>
      <p:sp>
        <p:nvSpPr>
          <p:cNvPr id="69" name="矩形 68"/>
          <p:cNvSpPr/>
          <p:nvPr/>
        </p:nvSpPr>
        <p:spPr>
          <a:xfrm>
            <a:off x="8776680" y="2359325"/>
            <a:ext cx="2691420" cy="1200329"/>
          </a:xfrm>
          <a:prstGeom prst="rect">
            <a:avLst/>
          </a:prstGeom>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调整模型结构、参数</a:t>
            </a:r>
            <a:endParaRPr lang="en-US" altLang="zh-CN" dirty="0">
              <a:solidFill>
                <a:prstClr val="black"/>
              </a:solidFill>
              <a:latin typeface="微软雅黑" panose="020B0503020204020204" pitchFamily="34" charset="-122"/>
              <a:ea typeface="微软雅黑" panose="020B0503020204020204" pitchFamily="34" charset="-122"/>
            </a:endParaRPr>
          </a:p>
          <a:p>
            <a:pPr algn="just"/>
            <a:r>
              <a:rPr lang="zh-CN" altLang="en-US" dirty="0">
                <a:solidFill>
                  <a:prstClr val="black"/>
                </a:solidFill>
                <a:latin typeface="微软雅黑" panose="020B0503020204020204" pitchFamily="34" charset="-122"/>
                <a:ea typeface="微软雅黑" panose="020B0503020204020204" pitchFamily="34" charset="-122"/>
              </a:rPr>
              <a:t>优化模型的性能</a:t>
            </a:r>
            <a:endParaRPr lang="en-US" altLang="zh-CN" dirty="0">
              <a:solidFill>
                <a:prstClr val="black"/>
              </a:solidFill>
              <a:latin typeface="微软雅黑" panose="020B0503020204020204" pitchFamily="34" charset="-122"/>
              <a:ea typeface="微软雅黑" panose="020B0503020204020204" pitchFamily="34" charset="-122"/>
            </a:endParaRPr>
          </a:p>
          <a:p>
            <a:pPr algn="just"/>
            <a:r>
              <a:rPr lang="zh-CN" altLang="en-US" dirty="0">
                <a:solidFill>
                  <a:prstClr val="black"/>
                </a:solidFill>
                <a:latin typeface="微软雅黑" panose="020B0503020204020204" pitchFamily="34" charset="-122"/>
                <a:ea typeface="微软雅黑" panose="020B0503020204020204" pitchFamily="34" charset="-122"/>
              </a:rPr>
              <a:t>以提高分类准确性、泛化能力和效率</a:t>
            </a:r>
          </a:p>
        </p:txBody>
      </p:sp>
      <p:sp>
        <p:nvSpPr>
          <p:cNvPr id="70" name="文本框 74"/>
          <p:cNvSpPr txBox="1"/>
          <p:nvPr/>
        </p:nvSpPr>
        <p:spPr>
          <a:xfrm>
            <a:off x="8766258" y="4137805"/>
            <a:ext cx="202207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应用场景验证</a:t>
            </a:r>
          </a:p>
        </p:txBody>
      </p:sp>
      <p:sp>
        <p:nvSpPr>
          <p:cNvPr id="71" name="矩形 70"/>
          <p:cNvSpPr/>
          <p:nvPr/>
        </p:nvSpPr>
        <p:spPr>
          <a:xfrm>
            <a:off x="8766258" y="4587840"/>
            <a:ext cx="2549442" cy="646331"/>
          </a:xfrm>
          <a:prstGeom prst="rect">
            <a:avLst/>
          </a:prstGeom>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实地评估</a:t>
            </a:r>
            <a:endParaRPr lang="en-US" altLang="zh-CN" dirty="0">
              <a:solidFill>
                <a:prstClr val="black"/>
              </a:solidFill>
              <a:latin typeface="微软雅黑" panose="020B0503020204020204" pitchFamily="34" charset="-122"/>
              <a:ea typeface="微软雅黑" panose="020B0503020204020204" pitchFamily="34" charset="-122"/>
            </a:endParaRPr>
          </a:p>
          <a:p>
            <a:pPr algn="just"/>
            <a:r>
              <a:rPr lang="zh-CN" altLang="en-US" dirty="0">
                <a:solidFill>
                  <a:prstClr val="black"/>
                </a:solidFill>
                <a:latin typeface="微软雅黑" panose="020B0503020204020204" pitchFamily="34" charset="-122"/>
                <a:ea typeface="微软雅黑" panose="020B0503020204020204" pitchFamily="34" charset="-122"/>
              </a:rPr>
              <a:t>具体场景部署</a:t>
            </a:r>
          </a:p>
        </p:txBody>
      </p:sp>
    </p:spTree>
    <p:extLst>
      <p:ext uri="{BB962C8B-B14F-4D97-AF65-F5344CB8AC3E}">
        <p14:creationId xmlns:p14="http://schemas.microsoft.com/office/powerpoint/2010/main" val="2029268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02</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7206884" y="2733674"/>
            <a:ext cx="5321300" cy="1390651"/>
          </a:xfrm>
          <a:prstGeom prst="rect">
            <a:avLst/>
          </a:prstGeom>
          <a:noFill/>
        </p:spPr>
        <p:txBody>
          <a:bodyPr anchor="ctr">
            <a:normAutofit/>
          </a:bodyPr>
          <a:lstStyle/>
          <a:p>
            <a:pPr algn="ctr" defTabSz="933450">
              <a:lnSpc>
                <a:spcPct val="90000"/>
              </a:lnSpc>
              <a:spcAft>
                <a:spcPct val="35000"/>
              </a:spcAft>
            </a:pPr>
            <a:r>
              <a:rPr lang="zh-CN" altLang="en-US" sz="3200" b="1" dirty="0">
                <a:latin typeface="微软雅黑" pitchFamily="34" charset="-122"/>
                <a:ea typeface="微软雅黑" pitchFamily="34" charset="-122"/>
              </a:rPr>
              <a:t>项目基本情况介绍</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18"/>
          <p:cNvSpPr>
            <a:spLocks noChangeArrowheads="1"/>
          </p:cNvSpPr>
          <p:nvPr/>
        </p:nvSpPr>
        <p:spPr bwMode="auto">
          <a:xfrm>
            <a:off x="1240424" y="710987"/>
            <a:ext cx="9558338" cy="2168525"/>
          </a:xfrm>
          <a:prstGeom prst="rect">
            <a:avLst/>
          </a:prstGeom>
          <a:noFill/>
          <a:ln w="9525">
            <a:noFill/>
            <a:miter lim="800000"/>
          </a:ln>
        </p:spPr>
        <p:txBody>
          <a:bodyPr wrap="square">
            <a:spAutoFit/>
          </a:bodyPr>
          <a:lstStyle/>
          <a:p>
            <a:pPr algn="just">
              <a:lnSpc>
                <a:spcPct val="150000"/>
              </a:lnSpc>
              <a:tabLst>
                <a:tab pos="360045" algn="l"/>
              </a:tabLst>
            </a:pPr>
            <a:r>
              <a:rPr lang="en-US" sz="1800" dirty="0">
                <a:latin typeface="+mn-ea"/>
                <a:ea typeface="+mn-ea"/>
              </a:rPr>
              <a:t>    </a:t>
            </a:r>
            <a:r>
              <a:rPr sz="1800" dirty="0">
                <a:latin typeface="+mn-ea"/>
                <a:ea typeface="+mn-ea"/>
              </a:rPr>
              <a:t>在无线通信中，为适应复杂恶劣的信道环境，发射端需要对基带信号采用多样的调制方式，接收端则通过对不同的调制信号进行解调、解码，从而恢复出原始数据流。然而在非协作通信系统中，由于信号所采用的调制方式并未事先约定，使得接收端需要在缺乏先验知识的情况下对信号进行处理。在此背景下，自动识别技术应运而生，解决了接收端无法获取信号参数时对不同调制样式的识别问题。</a:t>
            </a:r>
          </a:p>
        </p:txBody>
      </p:sp>
      <p:sp>
        <p:nvSpPr>
          <p:cNvPr id="5" name="文本框 11"/>
          <p:cNvSpPr txBox="1"/>
          <p:nvPr/>
        </p:nvSpPr>
        <p:spPr>
          <a:xfrm>
            <a:off x="378714" y="346928"/>
            <a:ext cx="3423265" cy="46037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前言</a:t>
            </a:r>
          </a:p>
        </p:txBody>
      </p:sp>
      <p:grpSp>
        <p:nvGrpSpPr>
          <p:cNvPr id="6" name="组合 12"/>
          <p:cNvGrpSpPr/>
          <p:nvPr/>
        </p:nvGrpSpPr>
        <p:grpSpPr>
          <a:xfrm>
            <a:off x="0" y="382308"/>
            <a:ext cx="340614" cy="390904"/>
            <a:chOff x="0" y="91440"/>
            <a:chExt cx="454152" cy="521208"/>
          </a:xfrm>
        </p:grpSpPr>
        <p:sp>
          <p:nvSpPr>
            <p:cNvPr id="7" name="矩形 6"/>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a:off x="3163570" y="3195320"/>
            <a:ext cx="5622290" cy="2141220"/>
          </a:xfrm>
          <a:prstGeom prst="rect">
            <a:avLst/>
          </a:prstGeom>
          <a:noFill/>
          <a:ln w="63500">
            <a:solidFill>
              <a:schemeClr val="tx1"/>
            </a:solidFill>
          </a:ln>
        </p:spPr>
      </p:pic>
      <p:sp>
        <p:nvSpPr>
          <p:cNvPr id="14" name="文本框 13"/>
          <p:cNvSpPr txBox="1"/>
          <p:nvPr/>
        </p:nvSpPr>
        <p:spPr>
          <a:xfrm>
            <a:off x="4593590" y="5699760"/>
            <a:ext cx="3004820" cy="368300"/>
          </a:xfrm>
          <a:prstGeom prst="rect">
            <a:avLst/>
          </a:prstGeom>
          <a:noFill/>
        </p:spPr>
        <p:txBody>
          <a:bodyPr wrap="square" rtlCol="0">
            <a:spAutoFit/>
          </a:bodyPr>
          <a:lstStyle/>
          <a:p>
            <a:r>
              <a:rPr lang="zh-CN" altLang="en-US"/>
              <a:t>无线电识别系统的基本模型</a:t>
            </a:r>
          </a:p>
        </p:txBody>
      </p:sp>
      <p:pic>
        <p:nvPicPr>
          <p:cNvPr id="15" name="图片 14"/>
          <p:cNvPicPr>
            <a:picLocks noChangeAspect="1"/>
          </p:cNvPicPr>
          <p:nvPr/>
        </p:nvPicPr>
        <p:blipFill>
          <a:blip r:embed="rId4"/>
          <a:stretch>
            <a:fillRect/>
          </a:stretch>
        </p:blipFill>
        <p:spPr>
          <a:xfrm>
            <a:off x="477520" y="3544570"/>
            <a:ext cx="2395220" cy="1442720"/>
          </a:xfrm>
          <a:prstGeom prst="rect">
            <a:avLst/>
          </a:prstGeom>
        </p:spPr>
      </p:pic>
      <p:pic>
        <p:nvPicPr>
          <p:cNvPr id="16" name="图片 15"/>
          <p:cNvPicPr>
            <a:picLocks noChangeAspect="1"/>
          </p:cNvPicPr>
          <p:nvPr/>
        </p:nvPicPr>
        <p:blipFill>
          <a:blip r:embed="rId5"/>
          <a:stretch>
            <a:fillRect/>
          </a:stretch>
        </p:blipFill>
        <p:spPr>
          <a:xfrm>
            <a:off x="9398635" y="3165475"/>
            <a:ext cx="2121535" cy="1963420"/>
          </a:xfrm>
          <a:prstGeom prst="rect">
            <a:avLst/>
          </a:prstGeom>
        </p:spPr>
      </p:pic>
      <p:sp>
        <p:nvSpPr>
          <p:cNvPr id="17" name="文本框 16"/>
          <p:cNvSpPr txBox="1"/>
          <p:nvPr/>
        </p:nvSpPr>
        <p:spPr>
          <a:xfrm>
            <a:off x="226060" y="5336540"/>
            <a:ext cx="2822575" cy="1376680"/>
          </a:xfrm>
          <a:prstGeom prst="rect">
            <a:avLst/>
          </a:prstGeom>
          <a:noFill/>
        </p:spPr>
        <p:txBody>
          <a:bodyPr wrap="square" rtlCol="0">
            <a:noAutofit/>
          </a:bodyPr>
          <a:lstStyle/>
          <a:p>
            <a:pPr algn="ctr"/>
            <a:r>
              <a:rPr lang="zh-CN" altLang="en-US"/>
              <a:t>接收与数据预处理：</a:t>
            </a:r>
            <a:r>
              <a:rPr lang="en-US" altLang="zh-CN"/>
              <a:t>Hackrf One</a:t>
            </a:r>
            <a:r>
              <a:rPr lang="zh-CN" altLang="en-US"/>
              <a:t>开发板部署</a:t>
            </a:r>
            <a:r>
              <a:rPr lang="en-US" altLang="zh-CN"/>
              <a:t>GNU radio</a:t>
            </a:r>
            <a:r>
              <a:rPr lang="zh-CN" altLang="en-US"/>
              <a:t>无线电软件平台</a:t>
            </a:r>
          </a:p>
        </p:txBody>
      </p:sp>
      <p:sp>
        <p:nvSpPr>
          <p:cNvPr id="18" name="文本框 17"/>
          <p:cNvSpPr txBox="1"/>
          <p:nvPr/>
        </p:nvSpPr>
        <p:spPr>
          <a:xfrm>
            <a:off x="9076690" y="5336540"/>
            <a:ext cx="2611120" cy="1376680"/>
          </a:xfrm>
          <a:prstGeom prst="rect">
            <a:avLst/>
          </a:prstGeom>
          <a:noFill/>
        </p:spPr>
        <p:txBody>
          <a:bodyPr wrap="square" rtlCol="0">
            <a:noAutofit/>
          </a:bodyPr>
          <a:lstStyle/>
          <a:p>
            <a:pPr algn="ctr"/>
            <a:r>
              <a:rPr lang="zh-CN" altLang="en-US"/>
              <a:t>分类算法与模型部署：通用</a:t>
            </a:r>
            <a:r>
              <a:rPr lang="en-US" altLang="zh-CN"/>
              <a:t>pc</a:t>
            </a:r>
            <a:r>
              <a:rPr lang="zh-CN" altLang="en-US"/>
              <a:t>机</a:t>
            </a:r>
          </a:p>
          <a:p>
            <a:pPr algn="ctr"/>
            <a:r>
              <a:rPr lang="en-US" altLang="zh-CN"/>
              <a:t>Jetson</a:t>
            </a:r>
            <a:r>
              <a:rPr lang="zh-CN" altLang="en-US"/>
              <a:t>开发板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p:cNvSpPr txBox="1"/>
          <p:nvPr/>
        </p:nvSpPr>
        <p:spPr>
          <a:xfrm>
            <a:off x="378460" y="347345"/>
            <a:ext cx="5137785" cy="460375"/>
          </a:xfrm>
          <a:prstGeom prst="rect">
            <a:avLst/>
          </a:prstGeom>
          <a:noFill/>
        </p:spPr>
        <p:txBody>
          <a:bodyPr wrap="square" rtlCol="0" anchor="ctr">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技术介绍（以常见的调制识别为例）</a:t>
            </a:r>
          </a:p>
        </p:txBody>
      </p:sp>
      <p:grpSp>
        <p:nvGrpSpPr>
          <p:cNvPr id="4" name="组合 12"/>
          <p:cNvGrpSpPr/>
          <p:nvPr/>
        </p:nvGrpSpPr>
        <p:grpSpPr>
          <a:xfrm>
            <a:off x="0" y="382308"/>
            <a:ext cx="340614" cy="390904"/>
            <a:chOff x="0" y="91440"/>
            <a:chExt cx="454152" cy="521208"/>
          </a:xfrm>
        </p:grpSpPr>
        <p:sp>
          <p:nvSpPr>
            <p:cNvPr id="5" name="矩形 4"/>
            <p:cNvSpPr/>
            <p:nvPr/>
          </p:nvSpPr>
          <p:spPr>
            <a:xfrm>
              <a:off x="0" y="91440"/>
              <a:ext cx="301752" cy="521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301752" y="91440"/>
              <a:ext cx="152400" cy="521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pic>
        <p:nvPicPr>
          <p:cNvPr id="2" name="图片 4"/>
          <p:cNvPicPr>
            <a:picLocks noChangeAspect="1"/>
          </p:cNvPicPr>
          <p:nvPr/>
        </p:nvPicPr>
        <p:blipFill>
          <a:blip r:embed="rId3"/>
          <a:srcRect t="5095" b="25888"/>
          <a:stretch>
            <a:fillRect/>
          </a:stretch>
        </p:blipFill>
        <p:spPr>
          <a:xfrm>
            <a:off x="3128645" y="932180"/>
            <a:ext cx="5268595" cy="851535"/>
          </a:xfrm>
          <a:prstGeom prst="rect">
            <a:avLst/>
          </a:prstGeom>
          <a:noFill/>
          <a:ln>
            <a:noFill/>
          </a:ln>
        </p:spPr>
      </p:pic>
      <p:sp>
        <p:nvSpPr>
          <p:cNvPr id="10" name="文本框 9"/>
          <p:cNvSpPr txBox="1"/>
          <p:nvPr/>
        </p:nvSpPr>
        <p:spPr>
          <a:xfrm>
            <a:off x="4487545" y="1783715"/>
            <a:ext cx="2551430" cy="275590"/>
          </a:xfrm>
          <a:prstGeom prst="rect">
            <a:avLst/>
          </a:prstGeom>
          <a:noFill/>
        </p:spPr>
        <p:txBody>
          <a:bodyPr wrap="square" rtlCol="0">
            <a:spAutoFit/>
          </a:bodyPr>
          <a:lstStyle/>
          <a:p>
            <a:r>
              <a:rPr lang="zh-CN" altLang="en-US" sz="1200" b="1">
                <a:latin typeface="黑体" panose="02010609060101010101" charset="-122"/>
                <a:ea typeface="黑体" panose="02010609060101010101" charset="-122"/>
              </a:rPr>
              <a:t>信号的调制识别模型获取流程图</a:t>
            </a:r>
          </a:p>
        </p:txBody>
      </p:sp>
      <p:pic>
        <p:nvPicPr>
          <p:cNvPr id="11" name="图片 3"/>
          <p:cNvPicPr>
            <a:picLocks noChangeAspect="1"/>
          </p:cNvPicPr>
          <p:nvPr/>
        </p:nvPicPr>
        <p:blipFill>
          <a:blip r:embed="rId4"/>
          <a:stretch>
            <a:fillRect/>
          </a:stretch>
        </p:blipFill>
        <p:spPr>
          <a:xfrm>
            <a:off x="226060" y="4246245"/>
            <a:ext cx="4132580" cy="2611755"/>
          </a:xfrm>
          <a:prstGeom prst="rect">
            <a:avLst/>
          </a:prstGeom>
          <a:noFill/>
          <a:ln>
            <a:noFill/>
          </a:ln>
        </p:spPr>
      </p:pic>
      <p:pic>
        <p:nvPicPr>
          <p:cNvPr id="12" name="图片 11"/>
          <p:cNvPicPr>
            <a:picLocks noChangeAspect="1"/>
          </p:cNvPicPr>
          <p:nvPr/>
        </p:nvPicPr>
        <p:blipFill>
          <a:blip r:embed="rId5"/>
          <a:srcRect l="2508" r="3243"/>
          <a:stretch>
            <a:fillRect/>
          </a:stretch>
        </p:blipFill>
        <p:spPr>
          <a:xfrm>
            <a:off x="340360" y="2759710"/>
            <a:ext cx="4232910" cy="1640840"/>
          </a:xfrm>
          <a:prstGeom prst="rect">
            <a:avLst/>
          </a:prstGeom>
        </p:spPr>
      </p:pic>
      <p:pic>
        <p:nvPicPr>
          <p:cNvPr id="13" name="图片 2"/>
          <p:cNvPicPr>
            <a:picLocks noChangeAspect="1"/>
          </p:cNvPicPr>
          <p:nvPr/>
        </p:nvPicPr>
        <p:blipFill>
          <a:blip r:embed="rId6"/>
          <a:stretch>
            <a:fillRect/>
          </a:stretch>
        </p:blipFill>
        <p:spPr>
          <a:xfrm>
            <a:off x="5232400" y="2809875"/>
            <a:ext cx="2630170" cy="2440940"/>
          </a:xfrm>
          <a:prstGeom prst="rect">
            <a:avLst/>
          </a:prstGeom>
          <a:noFill/>
          <a:ln>
            <a:solidFill>
              <a:schemeClr val="tx1"/>
            </a:solidFill>
          </a:ln>
        </p:spPr>
      </p:pic>
      <p:cxnSp>
        <p:nvCxnSpPr>
          <p:cNvPr id="14" name="直接箭头连接符 13"/>
          <p:cNvCxnSpPr/>
          <p:nvPr/>
        </p:nvCxnSpPr>
        <p:spPr>
          <a:xfrm flipH="1">
            <a:off x="2680335" y="1494790"/>
            <a:ext cx="866775" cy="637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H="1">
            <a:off x="2747010" y="1487805"/>
            <a:ext cx="2103755" cy="5924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1151255" y="2235835"/>
            <a:ext cx="1977390" cy="368300"/>
          </a:xfrm>
          <a:prstGeom prst="rect">
            <a:avLst/>
          </a:prstGeom>
          <a:noFill/>
        </p:spPr>
        <p:txBody>
          <a:bodyPr wrap="square" rtlCol="0">
            <a:spAutoFit/>
          </a:bodyPr>
          <a:lstStyle/>
          <a:p>
            <a:r>
              <a:rPr lang="en-US" altLang="zh-CN"/>
              <a:t>1.</a:t>
            </a:r>
            <a:r>
              <a:rPr lang="zh-CN" altLang="en-US"/>
              <a:t>有现成的数据集</a:t>
            </a:r>
          </a:p>
        </p:txBody>
      </p:sp>
      <p:sp>
        <p:nvSpPr>
          <p:cNvPr id="17" name="文本框 16"/>
          <p:cNvSpPr txBox="1"/>
          <p:nvPr/>
        </p:nvSpPr>
        <p:spPr>
          <a:xfrm>
            <a:off x="4975225" y="2235835"/>
            <a:ext cx="7036435" cy="368300"/>
          </a:xfrm>
          <a:prstGeom prst="rect">
            <a:avLst/>
          </a:prstGeom>
          <a:noFill/>
        </p:spPr>
        <p:txBody>
          <a:bodyPr wrap="square" rtlCol="0">
            <a:spAutoFit/>
          </a:bodyPr>
          <a:lstStyle/>
          <a:p>
            <a:pPr algn="ctr"/>
            <a:r>
              <a:rPr lang="en-US" altLang="zh-CN"/>
              <a:t>2.</a:t>
            </a:r>
            <a:r>
              <a:rPr lang="zh-CN" altLang="en-US"/>
              <a:t>相对于传统机器学习，选择卷积神经网络自动提取不同调制类别</a:t>
            </a:r>
          </a:p>
        </p:txBody>
      </p:sp>
      <p:sp>
        <p:nvSpPr>
          <p:cNvPr id="18" name="文本框 17"/>
          <p:cNvSpPr txBox="1"/>
          <p:nvPr/>
        </p:nvSpPr>
        <p:spPr>
          <a:xfrm>
            <a:off x="4850765" y="5732780"/>
            <a:ext cx="3695700" cy="829945"/>
          </a:xfrm>
          <a:prstGeom prst="rect">
            <a:avLst/>
          </a:prstGeom>
          <a:noFill/>
        </p:spPr>
        <p:txBody>
          <a:bodyPr wrap="square" rtlCol="0">
            <a:spAutoFit/>
          </a:bodyPr>
          <a:lstStyle/>
          <a:p>
            <a:r>
              <a:rPr lang="zh-CN" altLang="en-US" sz="1600"/>
              <a:t>特点：</a:t>
            </a:r>
          </a:p>
          <a:p>
            <a:r>
              <a:rPr lang="zh-CN" altLang="en-US" sz="1600"/>
              <a:t> </a:t>
            </a:r>
            <a:r>
              <a:rPr lang="en-US" altLang="zh-CN" sz="1600"/>
              <a:t>      </a:t>
            </a:r>
            <a:r>
              <a:rPr lang="zh-CN" altLang="en-US" sz="1600"/>
              <a:t>人工提取特征间接丢失了原始数据的一些信息</a:t>
            </a:r>
          </a:p>
        </p:txBody>
      </p:sp>
      <p:pic>
        <p:nvPicPr>
          <p:cNvPr id="19" name="图片 5"/>
          <p:cNvPicPr>
            <a:picLocks noChangeAspect="1"/>
          </p:cNvPicPr>
          <p:nvPr/>
        </p:nvPicPr>
        <p:blipFill>
          <a:blip r:embed="rId7"/>
          <a:srcRect l="5377" r="8137"/>
          <a:stretch>
            <a:fillRect/>
          </a:stretch>
        </p:blipFill>
        <p:spPr>
          <a:xfrm>
            <a:off x="8735695" y="3056255"/>
            <a:ext cx="3049270" cy="1925955"/>
          </a:xfrm>
          <a:prstGeom prst="rect">
            <a:avLst/>
          </a:prstGeom>
          <a:noFill/>
          <a:ln>
            <a:solidFill>
              <a:schemeClr val="tx1"/>
            </a:solidFill>
          </a:ln>
        </p:spPr>
      </p:pic>
      <p:sp>
        <p:nvSpPr>
          <p:cNvPr id="20" name="文本框 19"/>
          <p:cNvSpPr txBox="1"/>
          <p:nvPr/>
        </p:nvSpPr>
        <p:spPr>
          <a:xfrm>
            <a:off x="5914390" y="5323205"/>
            <a:ext cx="1429385" cy="337185"/>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rPr>
              <a:t>传统机器学习</a:t>
            </a:r>
          </a:p>
        </p:txBody>
      </p:sp>
      <p:sp>
        <p:nvSpPr>
          <p:cNvPr id="21" name="文本框 20"/>
          <p:cNvSpPr txBox="1"/>
          <p:nvPr/>
        </p:nvSpPr>
        <p:spPr>
          <a:xfrm>
            <a:off x="9545955" y="5257800"/>
            <a:ext cx="1487805" cy="402590"/>
          </a:xfrm>
          <a:prstGeom prst="rect">
            <a:avLst/>
          </a:prstGeom>
          <a:noFill/>
        </p:spPr>
        <p:txBody>
          <a:bodyPr wrap="square" rtlCol="0">
            <a:noAutofit/>
          </a:bodyPr>
          <a:lstStyle/>
          <a:p>
            <a:r>
              <a:rPr lang="zh-CN" altLang="en-US" sz="1600">
                <a:latin typeface="微软雅黑" panose="020B0503020204020204" pitchFamily="34" charset="-122"/>
                <a:ea typeface="微软雅黑" panose="020B0503020204020204" pitchFamily="34" charset="-122"/>
              </a:rPr>
              <a:t>卷积神经网络</a:t>
            </a:r>
          </a:p>
        </p:txBody>
      </p:sp>
      <p:sp>
        <p:nvSpPr>
          <p:cNvPr id="22" name="文本框 21"/>
          <p:cNvSpPr txBox="1"/>
          <p:nvPr/>
        </p:nvSpPr>
        <p:spPr>
          <a:xfrm>
            <a:off x="8495030" y="5732780"/>
            <a:ext cx="3766185" cy="829945"/>
          </a:xfrm>
          <a:prstGeom prst="rect">
            <a:avLst/>
          </a:prstGeom>
          <a:noFill/>
        </p:spPr>
        <p:txBody>
          <a:bodyPr wrap="square" rtlCol="0">
            <a:spAutoFit/>
          </a:bodyPr>
          <a:lstStyle/>
          <a:p>
            <a:r>
              <a:rPr lang="zh-CN" altLang="en-US" sz="1600"/>
              <a:t>特点：</a:t>
            </a:r>
          </a:p>
          <a:p>
            <a:r>
              <a:rPr lang="en-US" altLang="zh-CN" sz="1600"/>
              <a:t>       </a:t>
            </a:r>
            <a:r>
              <a:rPr lang="zh-CN" altLang="en-US" sz="1600"/>
              <a:t>避免基于经验的人工特征提取，提高复杂电磁环境下无线电信号的识别能力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9"/>
          <p:cNvSpPr>
            <a:spLocks noChangeArrowheads="1"/>
          </p:cNvSpPr>
          <p:nvPr>
            <p:custDataLst>
              <p:tags r:id="rId2"/>
            </p:custDataLst>
          </p:nvPr>
        </p:nvSpPr>
        <p:spPr bwMode="auto">
          <a:xfrm>
            <a:off x="1" y="0"/>
            <a:ext cx="6336000" cy="6858000"/>
          </a:xfrm>
          <a:prstGeom prst="rect">
            <a:avLst/>
          </a:prstGeom>
          <a:blipFill dpi="0" rotWithShape="1">
            <a:blip r:embed="rId7" cstate="print">
              <a:extLst>
                <a:ext uri="{28A0092B-C50C-407E-A947-70E740481C1C}">
                  <a14:useLocalDpi xmlns:a14="http://schemas.microsoft.com/office/drawing/2010/main" val="0"/>
                </a:ext>
              </a:extLst>
            </a:blip>
            <a:srcRect/>
            <a:stretch>
              <a:fillRect l="-52611" r="-52611"/>
            </a:stretch>
          </a:blipFill>
          <a:ln>
            <a:noFill/>
          </a:ln>
        </p:spPr>
        <p:txBody>
          <a:bodyPr anchor="ctr"/>
          <a:lstStyle/>
          <a:p>
            <a:pPr algn="ctr" eaLnBrk="1" fontAlgn="auto" hangingPunct="1">
              <a:spcBef>
                <a:spcPts val="0"/>
              </a:spcBef>
              <a:spcAft>
                <a:spcPts val="0"/>
              </a:spcAft>
              <a:defRPr/>
            </a:pPr>
            <a:endParaRPr lang="zh-CN" altLang="zh-CN">
              <a:solidFill>
                <a:srgbClr val="FFFFFF"/>
              </a:solidFill>
              <a:latin typeface="宋体" panose="02010600030101010101" pitchFamily="2" charset="-122"/>
              <a:ea typeface="+mn-ea"/>
              <a:sym typeface="宋体" panose="02010600030101010101" pitchFamily="2" charset="-122"/>
            </a:endParaRPr>
          </a:p>
        </p:txBody>
      </p:sp>
      <p:sp>
        <p:nvSpPr>
          <p:cNvPr id="2053" name="矩形 10"/>
          <p:cNvSpPr>
            <a:spLocks noChangeArrowheads="1"/>
          </p:cNvSpPr>
          <p:nvPr>
            <p:custDataLst>
              <p:tags r:id="rId3"/>
            </p:custDataLst>
          </p:nvPr>
        </p:nvSpPr>
        <p:spPr bwMode="auto">
          <a:xfrm flipH="1">
            <a:off x="0" y="1279525"/>
            <a:ext cx="6336000" cy="4389438"/>
          </a:xfrm>
          <a:prstGeom prst="rect">
            <a:avLst/>
          </a:prstGeom>
          <a:solidFill>
            <a:schemeClr val="accent1">
              <a:alpha val="76077"/>
            </a:schemeClr>
          </a:solidFill>
          <a:ln w="9525">
            <a:noFill/>
            <a:miter lim="800000"/>
            <a:headEnd/>
            <a:tailEnd/>
          </a:ln>
        </p:spPr>
        <p:txBody>
          <a:bodyPr anchor="ctr"/>
          <a:lstStyle/>
          <a:p>
            <a:pPr algn="ctr" eaLnBrk="1" hangingPunct="1">
              <a:lnSpc>
                <a:spcPct val="90000"/>
              </a:lnSpc>
            </a:pPr>
            <a:r>
              <a:rPr lang="en-US" altLang="zh-CN" sz="16600" dirty="0">
                <a:solidFill>
                  <a:srgbClr val="FFFFFF"/>
                </a:solidFill>
                <a:latin typeface="Impact" pitchFamily="34" charset="0"/>
                <a:ea typeface="微软雅黑" pitchFamily="34" charset="-122"/>
                <a:sym typeface="宋体" pitchFamily="2" charset="-122"/>
              </a:rPr>
              <a:t>03</a:t>
            </a:r>
            <a:endParaRPr lang="zh-CN" altLang="zh-CN" sz="16600" dirty="0">
              <a:solidFill>
                <a:srgbClr val="FFFFFF"/>
              </a:solidFill>
              <a:latin typeface="Impact" pitchFamily="34" charset="0"/>
              <a:ea typeface="微软雅黑" pitchFamily="34" charset="-122"/>
              <a:sym typeface="宋体" pitchFamily="2" charset="-122"/>
            </a:endParaRPr>
          </a:p>
        </p:txBody>
      </p:sp>
      <p:sp>
        <p:nvSpPr>
          <p:cNvPr id="4" name="文本框 3"/>
          <p:cNvSpPr txBox="1"/>
          <p:nvPr>
            <p:custDataLst>
              <p:tags r:id="rId4"/>
            </p:custDataLst>
          </p:nvPr>
        </p:nvSpPr>
        <p:spPr bwMode="auto">
          <a:xfrm>
            <a:off x="6851650" y="2733675"/>
            <a:ext cx="5321300" cy="1390651"/>
          </a:xfrm>
          <a:prstGeom prst="rect">
            <a:avLst/>
          </a:prstGeom>
          <a:noFill/>
        </p:spPr>
        <p:txBody>
          <a:bodyPr anchor="ctr">
            <a:normAutofit/>
          </a:bodyPr>
          <a:lstStyle/>
          <a:p>
            <a:pPr algn="ctr" defTabSz="933450">
              <a:lnSpc>
                <a:spcPct val="90000"/>
              </a:lnSpc>
              <a:spcAft>
                <a:spcPct val="35000"/>
              </a:spcAft>
            </a:pPr>
            <a:r>
              <a:rPr lang="en-US" altLang="zh-CN" sz="3200" b="1" dirty="0">
                <a:latin typeface="微软雅黑" pitchFamily="34" charset="-122"/>
              </a:rPr>
              <a:t>Jetson</a:t>
            </a:r>
            <a:r>
              <a:rPr lang="zh-CN" altLang="en-US" sz="3200" b="1" dirty="0">
                <a:latin typeface="微软雅黑" pitchFamily="34" charset="-122"/>
              </a:rPr>
              <a:t>开发板与模型部署</a:t>
            </a:r>
          </a:p>
        </p:txBody>
      </p:sp>
      <p:sp>
        <p:nvSpPr>
          <p:cNvPr id="7" name="等腰三角形 6"/>
          <p:cNvSpPr/>
          <p:nvPr/>
        </p:nvSpPr>
        <p:spPr>
          <a:xfrm rot="5400000">
            <a:off x="6477000" y="3133725"/>
            <a:ext cx="685038" cy="590550"/>
          </a:xfrm>
          <a:prstGeom prst="triangl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SECTIONID" val="552,553,"/>
  <p:tag name="MH_CONTENTSID" val="554"/>
</p:tagLst>
</file>

<file path=ppt/tags/tag10.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13.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16.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19.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AUTOCOLOR" val="TRUE"/>
  <p:tag name="MH_TYPE" val="CONTENTS"/>
  <p:tag name="ID" val="547134"/>
</p:tagLst>
</file>

<file path=ppt/tags/tag20.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22.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25.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29.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3.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8"/>
</p:tagLst>
</file>

<file path=ppt/tags/tag30.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31.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33.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34.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35.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37.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38.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39.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40.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41.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42.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45.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46.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47.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48.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49.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5.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8"/>
</p:tagLst>
</file>

<file path=ppt/tags/tag50.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51.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53.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54.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55.xml><?xml version="1.0" encoding="utf-8"?>
<p:tagLst xmlns:a="http://schemas.openxmlformats.org/drawingml/2006/main" xmlns:r="http://schemas.openxmlformats.org/officeDocument/2006/relationships" xmlns:p="http://schemas.openxmlformats.org/presentationml/2006/main">
  <p:tag name="MH_TYPE" val="#NeiR#"/>
  <p:tag name="MH" val="20160913091853"/>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9"/>
</p:tagLst>
</file>

<file path=ppt/tags/tag57.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矩形 10"/>
</p:tagLst>
</file>

<file path=ppt/tags/tag58.xml><?xml version="1.0" encoding="utf-8"?>
<p:tagLst xmlns:a="http://schemas.openxmlformats.org/drawingml/2006/main" xmlns:r="http://schemas.openxmlformats.org/officeDocument/2006/relationships" xmlns:p="http://schemas.openxmlformats.org/presentationml/2006/main">
  <p:tag name="MH" val="20160913091853"/>
  <p:tag name="MH_LIBRARY" val="GRAPHIC"/>
  <p:tag name="MH_ORDER" val="文本框 3"/>
</p:tagLst>
</file>

<file path=ppt/tags/tag6.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ags/tag7.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NUMBER"/>
  <p:tag name="ID" val="547134"/>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ENTRY"/>
  <p:tag name="ID" val="547134"/>
  <p:tag name="MH_ORDER" val="9"/>
</p:tagLst>
</file>

<file path=ppt/tags/tag9.xml><?xml version="1.0" encoding="utf-8"?>
<p:tagLst xmlns:a="http://schemas.openxmlformats.org/drawingml/2006/main" xmlns:r="http://schemas.openxmlformats.org/officeDocument/2006/relationships" xmlns:p="http://schemas.openxmlformats.org/presentationml/2006/main">
  <p:tag name="MH" val="20160913100719"/>
  <p:tag name="MH_LIBRARY" val="CONTENTS"/>
  <p:tag name="MH_TYPE" val="OTHERS"/>
  <p:tag name="ID" val="547134"/>
</p:tagLst>
</file>

<file path=ppt/theme/theme1.xml><?xml version="1.0" encoding="utf-8"?>
<a:theme xmlns:a="http://schemas.openxmlformats.org/drawingml/2006/main" name="Office Theme">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2530</TotalTime>
  <Words>1486</Words>
  <Application>Microsoft Office PowerPoint</Application>
  <PresentationFormat>宽屏</PresentationFormat>
  <Paragraphs>228</Paragraphs>
  <Slides>29</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-apple-system</vt:lpstr>
      <vt:lpstr>Gungsuh</vt:lpstr>
      <vt:lpstr>黑体</vt:lpstr>
      <vt:lpstr>宋体</vt:lpstr>
      <vt:lpstr>微软雅黑</vt:lpstr>
      <vt:lpstr>Arial</vt:lpstr>
      <vt:lpstr>Calibri</vt:lpstr>
      <vt:lpstr>Calibri Light</vt:lpstr>
      <vt:lpstr>Impact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keywords>PPT之家www.52ppt.com; PPT之家</cp:keywords>
  <dc:description>http://www.52ppt.com</dc:description>
  <cp:lastModifiedBy>文杰 闫</cp:lastModifiedBy>
  <cp:revision>20</cp:revision>
  <dcterms:created xsi:type="dcterms:W3CDTF">2016-03-18T06:16:00Z</dcterms:created>
  <dcterms:modified xsi:type="dcterms:W3CDTF">2024-05-16T06:50:22Z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